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303" r:id="rId27"/>
    <p:sldId id="304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B180A-7ABD-4D3B-B1D5-23082A3A01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704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93497-5ABB-4976-B686-57ACCACCA3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960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0FDA6-32EA-47F0-9F6F-ADEBE5CE50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36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7519F-5895-40DB-8340-DE4ADBD39D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19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76645-ADA4-49AB-9385-1CD8214570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649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E4CF2-E1E4-4712-9999-4AB460985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94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446A0-6AF5-423A-A49C-BDBE86B09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811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F9170-A077-4CEE-9718-4EE7B18512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07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9AF72-9C05-44CB-A020-20C9FCD4EF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09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88634-BC25-40BC-8D0C-770BCA00D4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46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342C4-70E6-488E-9B0B-49E1E88F85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14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587619-18BF-4B4E-A2DD-864ABD3C48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mailto:ganesh@unt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LaudonExcel.pdf" TargetMode="External"/><Relationship Id="rId2" Type="http://schemas.openxmlformats.org/officeDocument/2006/relationships/hyperlink" Target="3700syllabusF2005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LaudonPPT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GalaxyMusicInc.htm" TargetMode="External"/><Relationship Id="rId2" Type="http://schemas.openxmlformats.org/officeDocument/2006/relationships/hyperlink" Target="Galaxycas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newGALAXY.pdf" TargetMode="External"/><Relationship Id="rId5" Type="http://schemas.openxmlformats.org/officeDocument/2006/relationships/hyperlink" Target="SnewGALAXY.pdf" TargetMode="External"/><Relationship Id="rId4" Type="http://schemas.openxmlformats.org/officeDocument/2006/relationships/hyperlink" Target="OfficeXPWC.pdf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Wacom.pdf" TargetMode="External"/><Relationship Id="rId3" Type="http://schemas.openxmlformats.org/officeDocument/2006/relationships/hyperlink" Target="AV1.pdf" TargetMode="External"/><Relationship Id="rId7" Type="http://schemas.openxmlformats.org/officeDocument/2006/relationships/hyperlink" Target="SamsonTech.pdf" TargetMode="External"/><Relationship Id="rId2" Type="http://schemas.openxmlformats.org/officeDocument/2006/relationships/hyperlink" Target="TechSmith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samsonmic.pdf" TargetMode="External"/><Relationship Id="rId5" Type="http://schemas.openxmlformats.org/officeDocument/2006/relationships/hyperlink" Target="VideoModule04b/VideoModule04b.html" TargetMode="External"/><Relationship Id="rId4" Type="http://schemas.openxmlformats.org/officeDocument/2006/relationships/hyperlink" Target="CC1/CC1.html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TexasBearingCompany.htm" TargetMode="External"/><Relationship Id="rId2" Type="http://schemas.openxmlformats.org/officeDocument/2006/relationships/hyperlink" Target="TexasBearingCoCas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newTBC.pdf" TargetMode="External"/><Relationship Id="rId5" Type="http://schemas.openxmlformats.org/officeDocument/2006/relationships/hyperlink" Target="SnewTBC.pdf" TargetMode="External"/><Relationship Id="rId4" Type="http://schemas.openxmlformats.org/officeDocument/2006/relationships/hyperlink" Target="OfficeXPWC.pdf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gradeExcelHW1.pdf" TargetMode="External"/><Relationship Id="rId2" Type="http://schemas.openxmlformats.org/officeDocument/2006/relationships/hyperlink" Target="ExcelHW1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GCPCquestions.pdf" TargetMode="External"/><Relationship Id="rId2" Type="http://schemas.openxmlformats.org/officeDocument/2006/relationships/hyperlink" Target="GCPCcase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CC2ppt.pdf" TargetMode="External"/><Relationship Id="rId3" Type="http://schemas.openxmlformats.org/officeDocument/2006/relationships/hyperlink" Target="SolutionCC1Inputs.pdf" TargetMode="External"/><Relationship Id="rId7" Type="http://schemas.openxmlformats.org/officeDocument/2006/relationships/hyperlink" Target="CC2.pdf" TargetMode="External"/><Relationship Id="rId2" Type="http://schemas.openxmlformats.org/officeDocument/2006/relationships/hyperlink" Target="CC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ormulaCC1Outputs.pdf" TargetMode="External"/><Relationship Id="rId5" Type="http://schemas.openxmlformats.org/officeDocument/2006/relationships/hyperlink" Target="FormulaCC1Inputs.pdf" TargetMode="External"/><Relationship Id="rId4" Type="http://schemas.openxmlformats.org/officeDocument/2006/relationships/hyperlink" Target="SolutionCC1Outputs.pdf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Exhibit3b.pdf" TargetMode="External"/><Relationship Id="rId13" Type="http://schemas.openxmlformats.org/officeDocument/2006/relationships/hyperlink" Target="Exhibit6b.pdf" TargetMode="External"/><Relationship Id="rId3" Type="http://schemas.openxmlformats.org/officeDocument/2006/relationships/hyperlink" Target="Exhibit1.pdf" TargetMode="External"/><Relationship Id="rId7" Type="http://schemas.openxmlformats.org/officeDocument/2006/relationships/hyperlink" Target="Exhibit3a.pdf" TargetMode="External"/><Relationship Id="rId12" Type="http://schemas.openxmlformats.org/officeDocument/2006/relationships/hyperlink" Target="Exhibit6a.pdf" TargetMode="External"/><Relationship Id="rId2" Type="http://schemas.openxmlformats.org/officeDocument/2006/relationships/hyperlink" Target="Exhibits1_8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Exhibit2b.pdf" TargetMode="External"/><Relationship Id="rId11" Type="http://schemas.openxmlformats.org/officeDocument/2006/relationships/hyperlink" Target="Exhibit5.pdf" TargetMode="External"/><Relationship Id="rId5" Type="http://schemas.openxmlformats.org/officeDocument/2006/relationships/hyperlink" Target="Exhibit2a.pdf" TargetMode="External"/><Relationship Id="rId15" Type="http://schemas.openxmlformats.org/officeDocument/2006/relationships/hyperlink" Target="Exhibit8.pdf" TargetMode="External"/><Relationship Id="rId10" Type="http://schemas.openxmlformats.org/officeDocument/2006/relationships/hyperlink" Target="Exhibit4b.pdf" TargetMode="External"/><Relationship Id="rId4" Type="http://schemas.openxmlformats.org/officeDocument/2006/relationships/hyperlink" Target="3700zopeF2005qre.pdf" TargetMode="External"/><Relationship Id="rId9" Type="http://schemas.openxmlformats.org/officeDocument/2006/relationships/hyperlink" Target="Exhibit4a.pdf" TargetMode="External"/><Relationship Id="rId14" Type="http://schemas.openxmlformats.org/officeDocument/2006/relationships/hyperlink" Target="Exhibit7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bwMEA2006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600200"/>
            <a:ext cx="77724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3000" smtClean="0">
                <a:latin typeface="Comic Sans MS" panose="030F0702030302020204" pitchFamily="66" charset="0"/>
              </a:rPr>
              <a:t>Strengthening the Analytical</a:t>
            </a:r>
            <a:br>
              <a:rPr lang="en-US" altLang="en-US" sz="3000" smtClean="0">
                <a:latin typeface="Comic Sans MS" panose="030F0702030302020204" pitchFamily="66" charset="0"/>
              </a:rPr>
            </a:br>
            <a:r>
              <a:rPr lang="en-US" altLang="en-US" sz="3000" smtClean="0">
                <a:latin typeface="Comic Sans MS" panose="030F0702030302020204" pitchFamily="66" charset="0"/>
              </a:rPr>
              <a:t> and Presentation Skills </a:t>
            </a:r>
            <a:br>
              <a:rPr lang="en-US" altLang="en-US" sz="3000" smtClean="0">
                <a:latin typeface="Comic Sans MS" panose="030F0702030302020204" pitchFamily="66" charset="0"/>
              </a:rPr>
            </a:br>
            <a:r>
              <a:rPr lang="en-US" altLang="en-US" sz="3000" smtClean="0">
                <a:latin typeface="Comic Sans MS" panose="030F0702030302020204" pitchFamily="66" charset="0"/>
              </a:rPr>
              <a:t>of Marketing Undergraduates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295400" y="3200400"/>
            <a:ext cx="6400800" cy="1752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400" smtClean="0"/>
              <a:t>© </a:t>
            </a:r>
            <a:r>
              <a:rPr lang="en-US" altLang="en-US" smtClean="0">
                <a:solidFill>
                  <a:srgbClr val="686FCC"/>
                </a:solidFill>
                <a:latin typeface="Comic Sans MS" panose="030F0702030302020204" pitchFamily="66" charset="0"/>
              </a:rPr>
              <a:t>Gopala “GG” GANESH, PhD</a:t>
            </a:r>
          </a:p>
          <a:p>
            <a:r>
              <a:rPr lang="en-US" altLang="en-US" sz="2600" smtClean="0">
                <a:solidFill>
                  <a:srgbClr val="686FCC"/>
                </a:solidFill>
                <a:latin typeface="Comic Sans MS" panose="030F0702030302020204" pitchFamily="66" charset="0"/>
                <a:hlinkClick r:id="rId2"/>
              </a:rPr>
              <a:t>ganesh@unt.edu</a:t>
            </a:r>
            <a:endParaRPr lang="en-US" altLang="en-US" sz="2600" smtClean="0">
              <a:solidFill>
                <a:srgbClr val="686FCC"/>
              </a:solidFill>
              <a:latin typeface="Comic Sans MS" panose="030F0702030302020204" pitchFamily="66" charset="0"/>
            </a:endParaRPr>
          </a:p>
          <a:p>
            <a:r>
              <a:rPr lang="en-US" altLang="en-US" sz="2100" smtClean="0">
                <a:latin typeface="Comic Sans MS" panose="030F0702030302020204" pitchFamily="66" charset="0"/>
              </a:rPr>
              <a:t>April 2006</a:t>
            </a:r>
          </a:p>
        </p:txBody>
      </p:sp>
      <p:pic>
        <p:nvPicPr>
          <p:cNvPr id="2052" name="Picture 5" descr="Namasthe-(R-Small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029200"/>
            <a:ext cx="8096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Impetus for M&amp;M (continued…..)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7340600" cy="3736975"/>
          </a:xfrm>
        </p:spPr>
        <p:txBody>
          <a:bodyPr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700" smtClean="0">
                <a:latin typeface="Comic Sans MS" panose="030F0702030302020204" pitchFamily="66" charset="0"/>
              </a:rPr>
              <a:t>Author convinced the department about a new course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700" smtClean="0">
                <a:latin typeface="Comic Sans MS" panose="030F0702030302020204" pitchFamily="66" charset="0"/>
              </a:rPr>
              <a:t>Test marketed “Marketing Tools” in Summer 1998.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700" smtClean="0">
                <a:latin typeface="Comic Sans MS" panose="030F0702030302020204" pitchFamily="66" charset="0"/>
              </a:rPr>
              <a:t>Launched in Fall 1998 as a conventional class.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700" smtClean="0">
                <a:latin typeface="Comic Sans MS" panose="030F0702030302020204" pitchFamily="66" charset="0"/>
              </a:rPr>
              <a:t>Most current course materials developed with the help of university summer teaching grants in 1999 and 2002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700" smtClean="0">
                <a:latin typeface="Comic Sans MS" panose="030F0702030302020204" pitchFamily="66" charset="0"/>
              </a:rPr>
              <a:t>Web section started in Fall 2003.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700" smtClean="0">
                <a:latin typeface="Comic Sans MS" panose="030F0702030302020204" pitchFamily="66" charset="0"/>
              </a:rPr>
              <a:t>All sections taught by the author Fall 2003-Spring 2005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700" smtClean="0">
                <a:latin typeface="Comic Sans MS" panose="030F0702030302020204" pitchFamily="66" charset="0"/>
              </a:rPr>
              <a:t>Web section handled by doctoral student since Summer 2005</a:t>
            </a:r>
          </a:p>
          <a:p>
            <a:pPr marL="692150" lvl="1" indent="-347663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600" smtClean="0">
                <a:latin typeface="Comic Sans MS" panose="030F0702030302020204" pitchFamily="66" charset="0"/>
              </a:rPr>
              <a:t>Using entirely author’s materials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700" smtClean="0">
                <a:latin typeface="Comic Sans MS" panose="030F0702030302020204" pitchFamily="66" charset="0"/>
              </a:rPr>
              <a:t>Currently, 60 students in traditional class, 75 online.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700" smtClean="0">
                <a:latin typeface="Comic Sans MS" panose="030F0702030302020204" pitchFamily="66" charset="0"/>
              </a:rPr>
              <a:t>Renamed Marketing and Money in Fall 2004.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700" smtClean="0">
                <a:latin typeface="Comic Sans MS" panose="030F0702030302020204" pitchFamily="66" charset="0"/>
              </a:rPr>
              <a:t>Online section increased enrollment by as much as 25-50% in a semester, instead of simply redistributing it!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en-US" sz="1700" smtClean="0">
              <a:latin typeface="Comic Sans MS" panose="030F0702030302020204" pitchFamily="66" charset="0"/>
            </a:endParaRPr>
          </a:p>
          <a:p>
            <a:pPr marL="692150" lvl="1" indent="-347663" fontAlgn="auto">
              <a:lnSpc>
                <a:spcPct val="80000"/>
              </a:lnSpc>
              <a:spcAft>
                <a:spcPts val="0"/>
              </a:spcAft>
              <a:defRPr/>
            </a:pPr>
            <a:endParaRPr lang="en-US" altLang="en-US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1295400"/>
          </a:xfrm>
        </p:spPr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M&amp;M Objectives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676400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2300" smtClean="0">
                <a:latin typeface="Comic Sans MS" panose="030F0702030302020204" pitchFamily="66" charset="0"/>
              </a:rPr>
              <a:t>Improve basic quantitative skills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200" smtClean="0">
                <a:latin typeface="Comic Sans MS" panose="030F0702030302020204" pitchFamily="66" charset="0"/>
              </a:rPr>
              <a:t>Recognized the need for and then perform appropriate, basic calculations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700" smtClean="0">
                <a:latin typeface="Comic Sans MS" panose="030F0702030302020204" pitchFamily="66" charset="0"/>
              </a:rPr>
              <a:t>e.g. Percentages, markup, breakeven…..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700" smtClean="0">
                <a:latin typeface="Comic Sans MS" panose="030F0702030302020204" pitchFamily="66" charset="0"/>
              </a:rPr>
              <a:t>Using NO more than expected middle/high school math skills</a:t>
            </a:r>
          </a:p>
          <a:p>
            <a:pPr>
              <a:lnSpc>
                <a:spcPct val="80000"/>
              </a:lnSpc>
            </a:pPr>
            <a:r>
              <a:rPr lang="en-US" altLang="en-US" sz="2300" smtClean="0">
                <a:latin typeface="Comic Sans MS" panose="030F0702030302020204" pitchFamily="66" charset="0"/>
              </a:rPr>
              <a:t>Improve workbook skills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200" smtClean="0">
                <a:latin typeface="Comic Sans MS" panose="030F0702030302020204" pitchFamily="66" charset="0"/>
              </a:rPr>
              <a:t>Work </a:t>
            </a:r>
            <a:r>
              <a:rPr lang="en-US" altLang="en-US" sz="2200" u="sng" smtClean="0">
                <a:latin typeface="Comic Sans MS" panose="030F0702030302020204" pitchFamily="66" charset="0"/>
              </a:rPr>
              <a:t>actively, as opposed to passively</a:t>
            </a:r>
            <a:r>
              <a:rPr lang="en-US" altLang="en-US" sz="2200" smtClean="0">
                <a:latin typeface="Comic Sans MS" panose="030F0702030302020204" pitchFamily="66" charset="0"/>
              </a:rPr>
              <a:t>, with workbook templates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200" smtClean="0">
                <a:latin typeface="Comic Sans MS" panose="030F0702030302020204" pitchFamily="66" charset="0"/>
              </a:rPr>
              <a:t>Create, format, print and use custom workbooks for marketing case analysis and problem solving</a:t>
            </a:r>
          </a:p>
          <a:p>
            <a:pPr>
              <a:lnSpc>
                <a:spcPct val="80000"/>
              </a:lnSpc>
            </a:pPr>
            <a:r>
              <a:rPr lang="en-US" altLang="en-US" sz="2300" smtClean="0">
                <a:latin typeface="Comic Sans MS" panose="030F0702030302020204" pitchFamily="66" charset="0"/>
              </a:rPr>
              <a:t>Improve presentation skills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200" smtClean="0">
                <a:latin typeface="Comic Sans MS" panose="030F0702030302020204" pitchFamily="66" charset="0"/>
              </a:rPr>
              <a:t>Create charts and graphs for marketing problems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200" smtClean="0">
                <a:latin typeface="Comic Sans MS" panose="030F0702030302020204" pitchFamily="66" charset="0"/>
              </a:rPr>
              <a:t>Convert workbook data to presentations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Teaching M&amp;M, the approach!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14400" y="1905000"/>
            <a:ext cx="7772400" cy="352901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Readily recognize that this is just ONE approach to tackling the previously mentioned problems!</a:t>
            </a:r>
          </a:p>
          <a:p>
            <a:pPr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These skills are quite important for all business majors, not just marketing undergraduates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However, marketing majors seem to need help!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Course can be ratcheted up based on student abilities!</a:t>
            </a:r>
          </a:p>
          <a:p>
            <a:pPr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Taking care of marketing students does not mean ignoring the rest! Simply trying to train our students better!</a:t>
            </a:r>
          </a:p>
          <a:p>
            <a:pPr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In fact, given that the only prerequisite is principles, M&amp;M is accessible to just about ANY undergraduate student!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Teaching M&amp;M, the approach!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66800" y="1752600"/>
            <a:ext cx="7340600" cy="37369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1900" smtClean="0">
                <a:latin typeface="Comic Sans MS" panose="030F0702030302020204" pitchFamily="66" charset="0"/>
              </a:rPr>
              <a:t>Global approaches are possible and feasible: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Students required to buy a notebook computer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Containing marketing math modules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Revamped pre-business math classes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Revamped business communications class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To improve presentation skills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Other ideas, location and student-body specific</a:t>
            </a:r>
          </a:p>
          <a:p>
            <a:pPr>
              <a:lnSpc>
                <a:spcPct val="80000"/>
              </a:lnSpc>
            </a:pPr>
            <a:r>
              <a:rPr lang="en-US" altLang="en-US" sz="1900" smtClean="0">
                <a:latin typeface="Comic Sans MS" panose="030F0702030302020204" pitchFamily="66" charset="0"/>
              </a:rPr>
              <a:t>Presented here is the “how” at UNT!</a:t>
            </a:r>
          </a:p>
          <a:p>
            <a:pPr>
              <a:lnSpc>
                <a:spcPct val="80000"/>
              </a:lnSpc>
            </a:pPr>
            <a:r>
              <a:rPr lang="en-US" altLang="en-US" sz="1900" smtClean="0">
                <a:latin typeface="Comic Sans MS" panose="030F0702030302020204" pitchFamily="66" charset="0"/>
              </a:rPr>
              <a:t>Focus is on the WEAK student!</a:t>
            </a:r>
          </a:p>
          <a:p>
            <a:pPr>
              <a:lnSpc>
                <a:spcPct val="80000"/>
              </a:lnSpc>
            </a:pPr>
            <a:r>
              <a:rPr lang="en-US" altLang="en-US" sz="1900" smtClean="0">
                <a:latin typeface="Comic Sans MS" panose="030F0702030302020204" pitchFamily="66" charset="0"/>
              </a:rPr>
              <a:t>Did not find much published materials in marketing education journals on this issue.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Miss them completely?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Please send cites, if you have any!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Teaching M&amp;M: The Mechanics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14400" y="1905000"/>
            <a:ext cx="7772400" cy="352901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1700" smtClean="0">
                <a:latin typeface="Comic Sans MS" panose="030F0702030302020204" pitchFamily="66" charset="0"/>
              </a:rPr>
              <a:t>Has been/will be taught in several semester formats: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Traditional, Face-to-Face class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300" smtClean="0">
                <a:latin typeface="Comic Sans MS" panose="030F0702030302020204" pitchFamily="66" charset="0"/>
              </a:rPr>
              <a:t>45-48 classroom contact semester hours</a:t>
            </a:r>
          </a:p>
          <a:p>
            <a:pPr marL="1281113" lvl="3" indent="-292100">
              <a:lnSpc>
                <a:spcPct val="80000"/>
              </a:lnSpc>
            </a:pPr>
            <a:r>
              <a:rPr lang="en-US" altLang="en-US" sz="1200" smtClean="0">
                <a:latin typeface="Comic Sans MS" panose="030F0702030302020204" pitchFamily="66" charset="0"/>
              </a:rPr>
              <a:t>15 weeks X 3 hours, 6 weeks X 8 hours, 3 weeks X 15 hours…..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300" smtClean="0">
                <a:latin typeface="Comic Sans MS" panose="030F0702030302020204" pitchFamily="66" charset="0"/>
              </a:rPr>
              <a:t>15 weeks X 3 hours, meeting twice a week for 90 minutes is recommended!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Internet section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400" smtClean="0">
                <a:latin typeface="Comic Sans MS" panose="030F0702030302020204" pitchFamily="66" charset="0"/>
              </a:rPr>
              <a:t>All activity online, except for the two tests</a:t>
            </a:r>
          </a:p>
          <a:p>
            <a:pPr>
              <a:lnSpc>
                <a:spcPct val="80000"/>
              </a:lnSpc>
            </a:pPr>
            <a:r>
              <a:rPr lang="en-US" altLang="en-US" sz="1700" smtClean="0">
                <a:latin typeface="Comic Sans MS" panose="030F0702030302020204" pitchFamily="66" charset="0"/>
              </a:rPr>
              <a:t>Author feels that such a class must be taught by faculty with basic interest in marketing arithmetic and workbooks!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Do not assign to “math-phobic” faculty!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Great teaching assignment for “qualified” PhD students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400" smtClean="0">
                <a:latin typeface="Comic Sans MS" panose="030F0702030302020204" pitchFamily="66" charset="0"/>
              </a:rPr>
              <a:t>Especially post comprehensive exams, for teaching the online section!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Patience is a GREAT instructor attribute!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543800" cy="1295400"/>
          </a:xfrm>
        </p:spPr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Teaching M&amp;M: The Mechanics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340600" cy="3836988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mtClean="0">
                <a:latin typeface="Comic Sans MS" panose="030F0702030302020204" pitchFamily="66" charset="0"/>
              </a:rPr>
              <a:t>In the face to face format, the author makes use of the computer classroom (with 48 PCs) for about a third of the semester</a:t>
            </a:r>
          </a:p>
          <a:p>
            <a:pPr marL="692150" lvl="1" indent="-347663" fontAlgn="auto">
              <a:spcAft>
                <a:spcPts val="0"/>
              </a:spcAft>
              <a:defRPr/>
            </a:pPr>
            <a:r>
              <a:rPr lang="en-US" altLang="en-US" sz="2000" smtClean="0">
                <a:latin typeface="Comic Sans MS" panose="030F0702030302020204" pitchFamily="66" charset="0"/>
              </a:rPr>
              <a:t>About 15 contact hours</a:t>
            </a:r>
          </a:p>
          <a:p>
            <a:pPr marL="692150" lvl="1" indent="-347663" fontAlgn="auto">
              <a:spcAft>
                <a:spcPts val="0"/>
              </a:spcAft>
              <a:defRPr/>
            </a:pPr>
            <a:r>
              <a:rPr lang="en-US" altLang="en-US" sz="2400" smtClean="0">
                <a:latin typeface="Comic Sans MS" panose="030F0702030302020204" pitchFamily="66" charset="0"/>
              </a:rPr>
              <a:t> </a:t>
            </a:r>
            <a:r>
              <a:rPr lang="en-US" altLang="en-US" sz="2000" smtClean="0">
                <a:latin typeface="Comic Sans MS" panose="030F0702030302020204" pitchFamily="66" charset="0"/>
              </a:rPr>
              <a:t>However, this is not a must. </a:t>
            </a:r>
          </a:p>
          <a:p>
            <a:pPr marL="987425" lvl="2" indent="-293688" fontAlgn="auto">
              <a:spcAft>
                <a:spcPts val="0"/>
              </a:spcAft>
              <a:defRPr/>
            </a:pPr>
            <a:r>
              <a:rPr lang="en-US" altLang="en-US" sz="1800" smtClean="0">
                <a:latin typeface="Comic Sans MS" panose="030F0702030302020204" pitchFamily="66" charset="0"/>
              </a:rPr>
              <a:t>Can be taught in a classroom where only instructor has PC</a:t>
            </a:r>
          </a:p>
          <a:p>
            <a:pPr marL="692150" lvl="1" indent="-347663" fontAlgn="auto">
              <a:spcAft>
                <a:spcPts val="0"/>
              </a:spcAft>
              <a:defRPr/>
            </a:pPr>
            <a:r>
              <a:rPr lang="en-US" altLang="en-US" sz="2000" smtClean="0">
                <a:latin typeface="Comic Sans MS" panose="030F0702030302020204" pitchFamily="66" charset="0"/>
              </a:rPr>
              <a:t>Will also be fine, if lab can be “reserved” for 10-15 hours over the semester</a:t>
            </a:r>
          </a:p>
          <a:p>
            <a:pPr marL="692150" lvl="1" indent="-347663" fontAlgn="auto">
              <a:spcAft>
                <a:spcPts val="0"/>
              </a:spcAft>
              <a:defRPr/>
            </a:pPr>
            <a:r>
              <a:rPr lang="en-US" altLang="en-US" sz="2000" smtClean="0">
                <a:latin typeface="Comic Sans MS" panose="030F0702030302020204" pitchFamily="66" charset="0"/>
              </a:rPr>
              <a:t>At least some hands-on sessions highly desirable</a:t>
            </a:r>
          </a:p>
          <a:p>
            <a:pPr marL="692150" lvl="1" indent="-347663" fontAlgn="auto">
              <a:spcAft>
                <a:spcPts val="0"/>
              </a:spcAft>
              <a:defRPr/>
            </a:pPr>
            <a:r>
              <a:rPr lang="en-US" altLang="en-US" sz="2000" smtClean="0">
                <a:latin typeface="Comic Sans MS" panose="030F0702030302020204" pitchFamily="66" charset="0"/>
              </a:rPr>
              <a:t>In any case, instructor MUST have PC with projection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en-US" smtClean="0">
                <a:latin typeface="Comic Sans MS" panose="030F0702030302020204" pitchFamily="66" charset="0"/>
              </a:rPr>
              <a:t>This is not an issue in the online section</a:t>
            </a:r>
          </a:p>
          <a:p>
            <a:pPr marL="692150" lvl="1" indent="-347663" fontAlgn="auto">
              <a:spcAft>
                <a:spcPts val="0"/>
              </a:spcAft>
              <a:defRPr/>
            </a:pPr>
            <a:r>
              <a:rPr lang="en-US" altLang="en-US" sz="2000" smtClean="0">
                <a:latin typeface="Comic Sans MS" panose="030F0702030302020204" pitchFamily="66" charset="0"/>
              </a:rPr>
              <a:t>However those students go through identical content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M&amp;M Resources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3400" y="1676400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latin typeface="Comic Sans MS" panose="030F0702030302020204" pitchFamily="66" charset="0"/>
              </a:rPr>
              <a:t>Current </a:t>
            </a:r>
            <a:r>
              <a:rPr lang="en-US" altLang="en-US" smtClean="0">
                <a:latin typeface="Comic Sans MS" panose="030F0702030302020204" pitchFamily="66" charset="0"/>
                <a:hlinkClick r:id="rId2" action="ppaction://hlinkfile"/>
              </a:rPr>
              <a:t>Syllabus</a:t>
            </a:r>
            <a:endParaRPr lang="en-US" altLang="en-US" smtClean="0">
              <a:latin typeface="Comic Sans MS" panose="030F0702030302020204" pitchFamily="66" charset="0"/>
            </a:endParaRPr>
          </a:p>
          <a:p>
            <a:r>
              <a:rPr lang="en-US" altLang="en-US" smtClean="0">
                <a:latin typeface="Comic Sans MS" panose="030F0702030302020204" pitchFamily="66" charset="0"/>
              </a:rPr>
              <a:t>There is NO course text book</a:t>
            </a:r>
          </a:p>
          <a:p>
            <a:pPr lvl="1"/>
            <a:r>
              <a:rPr lang="en-US" altLang="en-US" smtClean="0">
                <a:latin typeface="Comic Sans MS" panose="030F0702030302020204" pitchFamily="66" charset="0"/>
              </a:rPr>
              <a:t>course notes on specific topics</a:t>
            </a:r>
          </a:p>
          <a:p>
            <a:pPr lvl="1"/>
            <a:r>
              <a:rPr lang="en-US" altLang="en-US" smtClean="0">
                <a:latin typeface="Comic Sans MS" panose="030F0702030302020204" pitchFamily="66" charset="0"/>
              </a:rPr>
              <a:t>Web modules for the online class</a:t>
            </a:r>
          </a:p>
          <a:p>
            <a:r>
              <a:rPr lang="en-US" altLang="en-US" smtClean="0">
                <a:latin typeface="Comic Sans MS" panose="030F0702030302020204" pitchFamily="66" charset="0"/>
              </a:rPr>
              <a:t>Brushing up MS-Office XP skills</a:t>
            </a:r>
          </a:p>
          <a:p>
            <a:pPr lvl="1"/>
            <a:r>
              <a:rPr lang="en-US" altLang="en-US" smtClean="0">
                <a:latin typeface="Comic Sans MS" panose="030F0702030302020204" pitchFamily="66" charset="0"/>
              </a:rPr>
              <a:t>Laudon </a:t>
            </a:r>
            <a:r>
              <a:rPr lang="en-US" altLang="en-US" smtClean="0">
                <a:latin typeface="Comic Sans MS" panose="030F0702030302020204" pitchFamily="66" charset="0"/>
                <a:hlinkClick r:id="rId3" action="ppaction://hlinkfile"/>
              </a:rPr>
              <a:t>MS Excel 2002 – Brief</a:t>
            </a:r>
            <a:endParaRPr lang="en-US" altLang="en-US" smtClean="0">
              <a:latin typeface="Comic Sans MS" panose="030F0702030302020204" pitchFamily="66" charset="0"/>
            </a:endParaRPr>
          </a:p>
          <a:p>
            <a:pPr lvl="1"/>
            <a:r>
              <a:rPr lang="en-US" altLang="en-US" smtClean="0">
                <a:latin typeface="Comic Sans MS" panose="030F0702030302020204" pitchFamily="66" charset="0"/>
              </a:rPr>
              <a:t>Laudon </a:t>
            </a:r>
            <a:r>
              <a:rPr lang="en-US" altLang="en-US" smtClean="0">
                <a:latin typeface="Comic Sans MS" panose="030F0702030302020204" pitchFamily="66" charset="0"/>
                <a:hlinkClick r:id="rId4" action="ppaction://hlinkfile"/>
              </a:rPr>
              <a:t>MS PowerPoint 2002 – Brief</a:t>
            </a:r>
            <a:endParaRPr lang="en-US" altLang="en-US" smtClean="0">
              <a:latin typeface="Comic Sans MS" panose="030F0702030302020204" pitchFamily="66" charset="0"/>
            </a:endParaRPr>
          </a:p>
          <a:p>
            <a:pPr lvl="2">
              <a:buFontTx/>
              <a:buNone/>
            </a:pPr>
            <a:endParaRPr lang="en-US" altLang="en-US" sz="320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2400" cy="1143000"/>
          </a:xfrm>
        </p:spPr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M&amp;M Resources (continued…..)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828800"/>
            <a:ext cx="7340600" cy="383698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US" altLang="en-US" sz="900" smtClean="0"/>
          </a:p>
          <a:p>
            <a:pPr>
              <a:lnSpc>
                <a:spcPct val="80000"/>
              </a:lnSpc>
            </a:pPr>
            <a:r>
              <a:rPr lang="en-US" altLang="en-US" sz="1700" smtClean="0">
                <a:latin typeface="Comic Sans MS" panose="030F0702030302020204" pitchFamily="66" charset="0"/>
              </a:rPr>
              <a:t>About 200 Mini-cases (</a:t>
            </a:r>
            <a:r>
              <a:rPr lang="en-US" altLang="en-US" sz="1700" u="sng" smtClean="0">
                <a:latin typeface="Comic Sans MS" panose="030F0702030302020204" pitchFamily="66" charset="0"/>
              </a:rPr>
              <a:t>one page or less</a:t>
            </a:r>
            <a:r>
              <a:rPr lang="en-US" altLang="en-US" sz="1700" smtClean="0">
                <a:latin typeface="Comic Sans MS" panose="030F0702030302020204" pitchFamily="66" charset="0"/>
              </a:rPr>
              <a:t>)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Some kindly provided by colleagues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Others based on ideas culled from text books.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Author’s own </a:t>
            </a:r>
            <a:r>
              <a:rPr lang="en-US" altLang="en-US" sz="1600" smtClean="0">
                <a:latin typeface="Comic Sans MS" panose="030F0702030302020204" pitchFamily="66" charset="0"/>
                <a:hlinkClick r:id="rId2" action="ppaction://hlinkfile"/>
              </a:rPr>
              <a:t>mini-cases</a:t>
            </a:r>
            <a:r>
              <a:rPr lang="en-US" altLang="en-US" sz="1600" smtClean="0">
                <a:latin typeface="Comic Sans MS" panose="030F0702030302020204" pitchFamily="66" charset="0"/>
              </a:rPr>
              <a:t> written up based on small ideas obtained from various sources</a:t>
            </a:r>
          </a:p>
          <a:p>
            <a:pPr>
              <a:lnSpc>
                <a:spcPct val="80000"/>
              </a:lnSpc>
            </a:pPr>
            <a:r>
              <a:rPr lang="en-US" altLang="en-US" sz="1700" smtClean="0">
                <a:latin typeface="Comic Sans MS" panose="030F0702030302020204" pitchFamily="66" charset="0"/>
              </a:rPr>
              <a:t>Author-developed </a:t>
            </a:r>
            <a:r>
              <a:rPr lang="en-US" altLang="en-US" sz="1700" smtClean="0">
                <a:latin typeface="Comic Sans MS" panose="030F0702030302020204" pitchFamily="66" charset="0"/>
                <a:hlinkClick r:id="rId3" action="ppaction://hlinkfile"/>
              </a:rPr>
              <a:t>custom Excel workbooks</a:t>
            </a:r>
            <a:endParaRPr lang="en-US" altLang="en-US" sz="1700" smtClean="0">
              <a:latin typeface="Comic Sans MS" panose="030F0702030302020204" pitchFamily="66" charset="0"/>
            </a:endParaRPr>
          </a:p>
          <a:p>
            <a:pPr marL="692150" lvl="1" indent="-347663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Read this if the above link </a:t>
            </a:r>
            <a:r>
              <a:rPr lang="en-US" altLang="en-US" sz="1600" smtClean="0">
                <a:latin typeface="Comic Sans MS" panose="030F0702030302020204" pitchFamily="66" charset="0"/>
                <a:hlinkClick r:id="rId4" action="ppaction://hlinkfile"/>
              </a:rPr>
              <a:t>did not work</a:t>
            </a:r>
            <a:r>
              <a:rPr lang="en-US" altLang="en-US" sz="1600" smtClean="0">
                <a:latin typeface="Comic Sans MS" panose="030F0702030302020204" pitchFamily="66" charset="0"/>
              </a:rPr>
              <a:t>!</a:t>
            </a:r>
          </a:p>
          <a:p>
            <a:pPr>
              <a:lnSpc>
                <a:spcPct val="80000"/>
              </a:lnSpc>
            </a:pPr>
            <a:r>
              <a:rPr lang="en-US" altLang="en-US" sz="1700" smtClean="0">
                <a:latin typeface="Comic Sans MS" panose="030F0702030302020204" pitchFamily="66" charset="0"/>
              </a:rPr>
              <a:t>Author’s comprehensive </a:t>
            </a:r>
            <a:r>
              <a:rPr lang="en-US" altLang="en-US" sz="1700" smtClean="0">
                <a:latin typeface="Comic Sans MS" panose="030F0702030302020204" pitchFamily="66" charset="0"/>
                <a:hlinkClick r:id="rId5" action="ppaction://hlinkfile"/>
              </a:rPr>
              <a:t>solutions</a:t>
            </a:r>
            <a:r>
              <a:rPr lang="en-US" altLang="en-US" sz="1700" smtClean="0">
                <a:latin typeface="Comic Sans MS" panose="030F0702030302020204" pitchFamily="66" charset="0"/>
              </a:rPr>
              <a:t> and </a:t>
            </a:r>
            <a:r>
              <a:rPr lang="en-US" altLang="en-US" sz="1700" smtClean="0">
                <a:latin typeface="Comic Sans MS" panose="030F0702030302020204" pitchFamily="66" charset="0"/>
                <a:hlinkClick r:id="rId6" action="ppaction://hlinkfile"/>
              </a:rPr>
              <a:t>formulae</a:t>
            </a:r>
            <a:r>
              <a:rPr lang="en-US" altLang="en-US" sz="1700" smtClean="0">
                <a:latin typeface="Comic Sans MS" panose="030F0702030302020204" pitchFamily="66" charset="0"/>
              </a:rPr>
              <a:t> for all cases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Every semester, mix/match/choose from these!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Allow vary difficulty level of a case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400" smtClean="0">
                <a:latin typeface="Comic Sans MS" panose="030F0702030302020204" pitchFamily="66" charset="0"/>
              </a:rPr>
              <a:t>Reveal everything to only solutions to only the worksheet</a:t>
            </a:r>
          </a:p>
          <a:p>
            <a:pPr>
              <a:lnSpc>
                <a:spcPct val="80000"/>
              </a:lnSpc>
            </a:pPr>
            <a:r>
              <a:rPr lang="en-US" altLang="en-US" sz="1700" smtClean="0">
                <a:latin typeface="Comic Sans MS" panose="030F0702030302020204" pitchFamily="66" charset="0"/>
              </a:rPr>
              <a:t>Use between 50 to 60 mini-cases in a semester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Large collection allows easy customization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altLang="en-US" sz="3400" smtClean="0">
                <a:latin typeface="Comic Sans MS" panose="030F0702030302020204" pitchFamily="66" charset="0"/>
              </a:rPr>
              <a:t>Special Resources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7340600" cy="3736975"/>
          </a:xfrm>
        </p:spPr>
        <p:txBody>
          <a:bodyPr>
            <a:normAutofit lnSpcReduction="10000"/>
          </a:bodyPr>
          <a:lstStyle/>
          <a:p>
            <a:pPr marL="692150" lvl="1" indent="-347663" fontAlgn="auto">
              <a:spcAft>
                <a:spcPts val="0"/>
              </a:spcAft>
              <a:defRPr/>
            </a:pPr>
            <a:r>
              <a:rPr lang="en-US" altLang="en-US" sz="3200" smtClean="0">
                <a:latin typeface="Comic Sans MS" panose="030F0702030302020204" pitchFamily="66" charset="0"/>
                <a:hlinkClick r:id="rId2" action="ppaction://hlinkfile"/>
              </a:rPr>
              <a:t>TechSmith</a:t>
            </a:r>
            <a:r>
              <a:rPr lang="en-US" altLang="en-US" sz="3200" smtClean="0">
                <a:latin typeface="Comic Sans MS" panose="030F0702030302020204" pitchFamily="66" charset="0"/>
              </a:rPr>
              <a:t> software:</a:t>
            </a:r>
          </a:p>
          <a:p>
            <a:pPr marL="987425" lvl="2" indent="-293688" fontAlgn="auto">
              <a:spcAft>
                <a:spcPts val="0"/>
              </a:spcAft>
              <a:defRPr/>
            </a:pPr>
            <a:r>
              <a:rPr lang="en-US" altLang="en-US" sz="2800" smtClean="0">
                <a:latin typeface="Comic Sans MS" panose="030F0702030302020204" pitchFamily="66" charset="0"/>
                <a:hlinkClick r:id="rId3" action="ppaction://hlinkfile"/>
              </a:rPr>
              <a:t>Snag It! Static screen shots</a:t>
            </a:r>
            <a:endParaRPr lang="en-US" altLang="en-US" sz="2800" smtClean="0">
              <a:latin typeface="Comic Sans MS" panose="030F0702030302020204" pitchFamily="66" charset="0"/>
            </a:endParaRPr>
          </a:p>
          <a:p>
            <a:pPr marL="987425" lvl="2" indent="-293688" fontAlgn="auto">
              <a:spcAft>
                <a:spcPts val="0"/>
              </a:spcAft>
              <a:defRPr/>
            </a:pPr>
            <a:r>
              <a:rPr lang="en-US" altLang="en-US" sz="2800" smtClean="0">
                <a:latin typeface="Comic Sans MS" panose="030F0702030302020204" pitchFamily="66" charset="0"/>
              </a:rPr>
              <a:t>Camtasia screen videos:</a:t>
            </a:r>
          </a:p>
          <a:p>
            <a:pPr marL="1281113" lvl="3" indent="-292100" fontAlgn="auto">
              <a:spcAft>
                <a:spcPts val="0"/>
              </a:spcAft>
              <a:defRPr/>
            </a:pPr>
            <a:r>
              <a:rPr lang="en-US" altLang="en-US" sz="2400" smtClean="0">
                <a:latin typeface="Comic Sans MS" panose="030F0702030302020204" pitchFamily="66" charset="0"/>
                <a:hlinkClick r:id="rId4" action="ppaction://hlinkfile"/>
              </a:rPr>
              <a:t>example 1</a:t>
            </a:r>
            <a:r>
              <a:rPr lang="en-US" altLang="en-US" sz="2400" smtClean="0">
                <a:latin typeface="Comic Sans MS" panose="030F0702030302020204" pitchFamily="66" charset="0"/>
              </a:rPr>
              <a:t>, </a:t>
            </a:r>
            <a:r>
              <a:rPr lang="en-US" altLang="en-US" sz="2400" smtClean="0">
                <a:latin typeface="Comic Sans MS" panose="030F0702030302020204" pitchFamily="66" charset="0"/>
                <a:hlinkClick r:id="rId5" action="ppaction://hlinkfile"/>
              </a:rPr>
              <a:t>example 2</a:t>
            </a:r>
            <a:endParaRPr lang="en-US" altLang="en-US" sz="2400" smtClean="0">
              <a:latin typeface="Comic Sans MS" panose="030F0702030302020204" pitchFamily="66" charset="0"/>
            </a:endParaRPr>
          </a:p>
          <a:p>
            <a:pPr marL="1598613" lvl="4" indent="-315913" fontAlgn="auto">
              <a:spcAft>
                <a:spcPts val="0"/>
              </a:spcAft>
              <a:defRPr/>
            </a:pPr>
            <a:r>
              <a:rPr lang="en-US" altLang="en-US" sz="2400" smtClean="0">
                <a:latin typeface="Comic Sans MS" panose="030F0702030302020204" pitchFamily="66" charset="0"/>
              </a:rPr>
              <a:t>Camtasia can also incorporate camcorder videos</a:t>
            </a:r>
          </a:p>
          <a:p>
            <a:pPr marL="692150" lvl="1" indent="-347663" fontAlgn="auto">
              <a:spcAft>
                <a:spcPts val="0"/>
              </a:spcAft>
              <a:defRPr/>
            </a:pPr>
            <a:r>
              <a:rPr lang="en-US" altLang="en-US" sz="3200" smtClean="0">
                <a:latin typeface="Comic Sans MS" panose="030F0702030302020204" pitchFamily="66" charset="0"/>
              </a:rPr>
              <a:t>Required:</a:t>
            </a:r>
          </a:p>
          <a:p>
            <a:pPr marL="987425" lvl="2" indent="-293688" fontAlgn="auto">
              <a:spcAft>
                <a:spcPts val="0"/>
              </a:spcAft>
              <a:defRPr/>
            </a:pPr>
            <a:r>
              <a:rPr lang="en-US" altLang="en-US" sz="2800" smtClean="0">
                <a:latin typeface="Comic Sans MS" panose="030F0702030302020204" pitchFamily="66" charset="0"/>
                <a:hlinkClick r:id="rId6" action="ppaction://hlinkfile"/>
              </a:rPr>
              <a:t>Samson USB mic</a:t>
            </a:r>
            <a:r>
              <a:rPr lang="en-US" altLang="en-US" sz="2800" smtClean="0">
                <a:latin typeface="Comic Sans MS" panose="030F0702030302020204" pitchFamily="66" charset="0"/>
              </a:rPr>
              <a:t> from </a:t>
            </a:r>
            <a:r>
              <a:rPr lang="en-US" altLang="en-US" sz="2800" smtClean="0">
                <a:latin typeface="Comic Sans MS" panose="030F0702030302020204" pitchFamily="66" charset="0"/>
                <a:hlinkClick r:id="rId7" action="ppaction://hlinkfile"/>
              </a:rPr>
              <a:t>Samson Tech</a:t>
            </a:r>
            <a:endParaRPr lang="en-US" altLang="en-US" sz="2800" smtClean="0">
              <a:latin typeface="Comic Sans MS" panose="030F0702030302020204" pitchFamily="66" charset="0"/>
            </a:endParaRPr>
          </a:p>
          <a:p>
            <a:pPr marL="987425" lvl="2" indent="-293688" fontAlgn="auto">
              <a:spcAft>
                <a:spcPts val="0"/>
              </a:spcAft>
              <a:defRPr/>
            </a:pPr>
            <a:r>
              <a:rPr lang="en-US" altLang="en-US" sz="2800" smtClean="0">
                <a:latin typeface="Comic Sans MS" panose="030F0702030302020204" pitchFamily="66" charset="0"/>
                <a:hlinkClick r:id="rId8" action="ppaction://hlinkfile"/>
              </a:rPr>
              <a:t>Wacom writing tablet</a:t>
            </a:r>
            <a:r>
              <a:rPr lang="en-US" altLang="en-US" sz="2800" smtClean="0">
                <a:latin typeface="Comic Sans MS" panose="030F0702030302020204" pitchFamily="66" charset="0"/>
              </a:rPr>
              <a:t> from Wacom</a:t>
            </a:r>
          </a:p>
          <a:p>
            <a:pPr marL="987425" lvl="2" indent="-293688" fontAlgn="auto">
              <a:spcAft>
                <a:spcPts val="0"/>
              </a:spcAft>
              <a:defRPr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92150" lvl="1" indent="-347663" fontAlgn="auto">
              <a:spcAft>
                <a:spcPts val="0"/>
              </a:spcAft>
              <a:defRPr/>
            </a:pPr>
            <a:endParaRPr lang="en-US" altLang="en-US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Implementing M&amp;M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2035175"/>
            <a:ext cx="7772400" cy="352901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smtClean="0">
                <a:latin typeface="Comic Sans MS" panose="030F0702030302020204" pitchFamily="66" charset="0"/>
              </a:rPr>
              <a:t>Month One</a:t>
            </a:r>
          </a:p>
          <a:p>
            <a:pPr lvl="1"/>
            <a:r>
              <a:rPr lang="en-US" altLang="en-US" sz="2600" smtClean="0">
                <a:latin typeface="Comic Sans MS" panose="030F0702030302020204" pitchFamily="66" charset="0"/>
              </a:rPr>
              <a:t>Diagnostics</a:t>
            </a:r>
          </a:p>
          <a:p>
            <a:pPr lvl="2"/>
            <a:r>
              <a:rPr lang="en-US" altLang="en-US" sz="2100" smtClean="0">
                <a:latin typeface="Comic Sans MS" panose="030F0702030302020204" pitchFamily="66" charset="0"/>
              </a:rPr>
              <a:t>Percentages</a:t>
            </a:r>
          </a:p>
          <a:p>
            <a:pPr lvl="2"/>
            <a:r>
              <a:rPr lang="en-US" altLang="en-US" sz="2100" smtClean="0">
                <a:latin typeface="Comic Sans MS" panose="030F0702030302020204" pitchFamily="66" charset="0"/>
              </a:rPr>
              <a:t>Weighted Averages</a:t>
            </a:r>
          </a:p>
          <a:p>
            <a:pPr lvl="1"/>
            <a:r>
              <a:rPr lang="en-US" altLang="en-US" sz="2600" smtClean="0">
                <a:latin typeface="Comic Sans MS" panose="030F0702030302020204" pitchFamily="66" charset="0"/>
              </a:rPr>
              <a:t>Brushing up Office XP</a:t>
            </a:r>
          </a:p>
          <a:p>
            <a:pPr lvl="2"/>
            <a:r>
              <a:rPr lang="en-US" altLang="en-US" sz="2100" smtClean="0">
                <a:latin typeface="Comic Sans MS" panose="030F0702030302020204" pitchFamily="66" charset="0"/>
              </a:rPr>
              <a:t>students must complete the two Laudon books in 3-4 weeks, outside of class, on their own!</a:t>
            </a:r>
            <a:endParaRPr lang="en-US" altLang="en-US" sz="220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600" smtClean="0">
                <a:latin typeface="Comic Sans MS" panose="030F0702030302020204" pitchFamily="66" charset="0"/>
              </a:rPr>
              <a:t>Before you proceed…..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52450" y="1905000"/>
            <a:ext cx="8229600" cy="3886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500" smtClean="0">
                <a:solidFill>
                  <a:srgbClr val="D8410C"/>
                </a:solidFill>
                <a:latin typeface="Comic Sans MS" panose="030F0702030302020204" pitchFamily="66" charset="0"/>
              </a:rPr>
              <a:t>DO NOT click the SLIDE SHOW icon at the bottom right!</a:t>
            </a:r>
          </a:p>
          <a:p>
            <a:r>
              <a:rPr lang="en-US" altLang="en-US" sz="3500" smtClean="0">
                <a:solidFill>
                  <a:srgbClr val="0000CC"/>
                </a:solidFill>
                <a:latin typeface="Comic Sans MS" panose="030F0702030302020204" pitchFamily="66" charset="0"/>
              </a:rPr>
              <a:t>Stay in the 2 pane view, outline on the left and content on the right</a:t>
            </a:r>
          </a:p>
          <a:p>
            <a:r>
              <a:rPr lang="en-US" altLang="en-US" sz="3500" smtClean="0">
                <a:solidFill>
                  <a:srgbClr val="9900CC"/>
                </a:solidFill>
                <a:latin typeface="Comic Sans MS" panose="030F0702030302020204" pitchFamily="66" charset="0"/>
              </a:rPr>
              <a:t>Navigate using the two arrows &lt; &gt; at the bottom center of the right pane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FD5DD5A-D28C-42A5-98F6-4A00EC858EEC}" type="datetime1">
              <a:rPr lang="en-US" altLang="en-US"/>
              <a:pPr>
                <a:defRPr/>
              </a:pPr>
              <a:t>1/8/2019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© Gopala "GG" Ganesh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D9435-27C7-4843-B349-D3246E84791C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Implementing M&amp;M (continued…..)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smtClean="0">
                <a:latin typeface="Comic Sans MS" panose="030F0702030302020204" pitchFamily="66" charset="0"/>
              </a:rPr>
              <a:t>Month One…..</a:t>
            </a:r>
          </a:p>
          <a:p>
            <a:pPr lvl="1"/>
            <a:r>
              <a:rPr lang="en-US" altLang="en-US" sz="2400" smtClean="0">
                <a:latin typeface="Comic Sans MS" panose="030F0702030302020204" pitchFamily="66" charset="0"/>
              </a:rPr>
              <a:t>Do mini-cases in class/web, per topic sequence</a:t>
            </a:r>
          </a:p>
          <a:p>
            <a:pPr lvl="2"/>
            <a:r>
              <a:rPr lang="en-US" altLang="en-US" sz="2000" smtClean="0">
                <a:latin typeface="Comic Sans MS" panose="030F0702030302020204" pitchFamily="66" charset="0"/>
              </a:rPr>
              <a:t>3-6 hours per topic</a:t>
            </a:r>
          </a:p>
          <a:p>
            <a:pPr lvl="2"/>
            <a:r>
              <a:rPr lang="en-US" altLang="en-US" sz="2000" smtClean="0">
                <a:latin typeface="Comic Sans MS" panose="030F0702030302020204" pitchFamily="66" charset="0"/>
              </a:rPr>
              <a:t>3-4 mini-cases per topic</a:t>
            </a:r>
          </a:p>
          <a:p>
            <a:pPr lvl="2"/>
            <a:r>
              <a:rPr lang="en-US" altLang="en-US" sz="2000" smtClean="0">
                <a:latin typeface="Comic Sans MS" panose="030F0702030302020204" pitchFamily="66" charset="0"/>
              </a:rPr>
              <a:t>Do all calculations and analysis by hand in class: overhead/blackboard, in the web modules</a:t>
            </a:r>
          </a:p>
          <a:p>
            <a:pPr lvl="2"/>
            <a:r>
              <a:rPr lang="en-US" altLang="en-US" sz="2000" smtClean="0">
                <a:latin typeface="Comic Sans MS" panose="030F0702030302020204" pitchFamily="66" charset="0"/>
              </a:rPr>
              <a:t>Author makes up specific questions for each case</a:t>
            </a:r>
          </a:p>
          <a:p>
            <a:pPr lvl="3"/>
            <a:r>
              <a:rPr lang="en-US" altLang="en-US" sz="1800" smtClean="0">
                <a:latin typeface="Comic Sans MS" panose="030F0702030302020204" pitchFamily="66" charset="0"/>
              </a:rPr>
              <a:t>Drill in the step-by-step, methodical approach</a:t>
            </a:r>
          </a:p>
          <a:p>
            <a:pPr lvl="3"/>
            <a:r>
              <a:rPr lang="en-US" altLang="en-US" sz="1800" smtClean="0">
                <a:latin typeface="Comic Sans MS" panose="030F0702030302020204" pitchFamily="66" charset="0"/>
              </a:rPr>
              <a:t>Repetition is the key.  Hence multiple cases</a:t>
            </a:r>
          </a:p>
          <a:p>
            <a:pPr lvl="2"/>
            <a:r>
              <a:rPr lang="en-US" altLang="en-US" sz="2000" smtClean="0">
                <a:latin typeface="Comic Sans MS" panose="030F0702030302020204" pitchFamily="66" charset="0"/>
              </a:rPr>
              <a:t>Author actively encourages class-wide participation</a:t>
            </a:r>
          </a:p>
          <a:p>
            <a:pPr lvl="3"/>
            <a:r>
              <a:rPr lang="en-US" altLang="en-US" sz="1800" smtClean="0">
                <a:latin typeface="Comic Sans MS" panose="030F0702030302020204" pitchFamily="66" charset="0"/>
              </a:rPr>
              <a:t>Controls “participation-hogs”!</a:t>
            </a:r>
          </a:p>
          <a:p>
            <a:pPr lvl="3"/>
            <a:r>
              <a:rPr lang="en-US" altLang="en-US" sz="1800" smtClean="0">
                <a:latin typeface="Comic Sans MS" panose="030F0702030302020204" pitchFamily="66" charset="0"/>
              </a:rPr>
              <a:t>Discussion Area for web students</a:t>
            </a:r>
          </a:p>
          <a:p>
            <a:pPr lvl="2"/>
            <a:endParaRPr lang="en-US" altLang="en-US" sz="180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772400" cy="1143000"/>
          </a:xfrm>
        </p:spPr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Implementing M&amp;M (continued…..)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447800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Month Two: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Continue mini-case discussions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Lab hands-on </a:t>
            </a:r>
            <a:r>
              <a:rPr lang="en-US" altLang="en-US" smtClean="0">
                <a:latin typeface="Comic Sans MS" panose="030F0702030302020204" pitchFamily="66" charset="0"/>
                <a:hlinkClick r:id="rId2" action="ppaction://hlinkfile"/>
              </a:rPr>
              <a:t>workbook analysis of a case</a:t>
            </a:r>
            <a:endParaRPr lang="en-US" altLang="en-US" smtClean="0">
              <a:latin typeface="Comic Sans MS" panose="030F0702030302020204" pitchFamily="66" charset="0"/>
            </a:endParaRP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Make use of a </a:t>
            </a:r>
            <a:r>
              <a:rPr lang="en-US" altLang="en-US" smtClean="0">
                <a:latin typeface="Comic Sans MS" panose="030F0702030302020204" pitchFamily="66" charset="0"/>
                <a:hlinkClick r:id="rId3" action="ppaction://hlinkfile"/>
              </a:rPr>
              <a:t>pre-designed workbook</a:t>
            </a:r>
            <a:endParaRPr lang="en-US" altLang="en-US" smtClean="0">
              <a:latin typeface="Comic Sans MS" panose="030F0702030302020204" pitchFamily="66" charset="0"/>
            </a:endParaRPr>
          </a:p>
          <a:p>
            <a:pPr marL="987425" lvl="2" indent="-293688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Read this if the above link </a:t>
            </a:r>
            <a:r>
              <a:rPr lang="en-US" altLang="en-US" sz="1600" smtClean="0">
                <a:latin typeface="Comic Sans MS" panose="030F0702030302020204" pitchFamily="66" charset="0"/>
                <a:hlinkClick r:id="rId4" action="ppaction://hlinkfile"/>
              </a:rPr>
              <a:t>did not work</a:t>
            </a:r>
            <a:r>
              <a:rPr lang="en-US" altLang="en-US" sz="1600" smtClean="0">
                <a:latin typeface="Comic Sans MS" panose="030F0702030302020204" pitchFamily="66" charset="0"/>
              </a:rPr>
              <a:t>!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just plugging in numbers into workbook templates is totally useless activity. Students need to know “how to” write formulae, how to design effective workbooks etc.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Input/output organization of workbooks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Enter case information, compute answers using appropriate formulae in the workbook.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format cells correctly: $, %, comma formats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Obtain </a:t>
            </a:r>
            <a:r>
              <a:rPr lang="en-US" altLang="en-US" smtClean="0">
                <a:latin typeface="Comic Sans MS" panose="030F0702030302020204" pitchFamily="66" charset="0"/>
                <a:hlinkClick r:id="rId5" action="ppaction://hlinkfile"/>
              </a:rPr>
              <a:t>numeric</a:t>
            </a:r>
            <a:r>
              <a:rPr lang="en-US" altLang="en-US" smtClean="0">
                <a:latin typeface="Comic Sans MS" panose="030F0702030302020204" pitchFamily="66" charset="0"/>
              </a:rPr>
              <a:t> and </a:t>
            </a:r>
            <a:r>
              <a:rPr lang="en-US" altLang="en-US" smtClean="0">
                <a:latin typeface="Comic Sans MS" panose="030F0702030302020204" pitchFamily="66" charset="0"/>
                <a:hlinkClick r:id="rId6" action="ppaction://hlinkfile"/>
              </a:rPr>
              <a:t>formula</a:t>
            </a:r>
            <a:r>
              <a:rPr lang="en-US" altLang="en-US" smtClean="0">
                <a:latin typeface="Comic Sans MS" panose="030F0702030302020204" pitchFamily="66" charset="0"/>
              </a:rPr>
              <a:t> xls printouts, correctly formatted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Make the completed workbook look like a work of art!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Do the same in the web module, for this case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772400" cy="1143000"/>
          </a:xfrm>
        </p:spPr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Implementing M&amp;M (continued…..)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09600" y="1752600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300" smtClean="0">
                <a:latin typeface="Comic Sans MS" panose="030F0702030302020204" pitchFamily="66" charset="0"/>
              </a:rPr>
              <a:t>Month Two…..</a:t>
            </a:r>
          </a:p>
          <a:p>
            <a:pPr marL="692150" lvl="1" indent="-347663"/>
            <a:r>
              <a:rPr lang="en-US" altLang="en-US" sz="2400" smtClean="0">
                <a:latin typeface="Comic Sans MS" panose="030F0702030302020204" pitchFamily="66" charset="0"/>
                <a:hlinkClick r:id="rId2" action="ppaction://hlinkfile"/>
              </a:rPr>
              <a:t>Excel “homework” assignment</a:t>
            </a:r>
            <a:endParaRPr lang="en-US" altLang="en-US" sz="2400" smtClean="0">
              <a:latin typeface="Comic Sans MS" panose="030F0702030302020204" pitchFamily="66" charset="0"/>
            </a:endParaRPr>
          </a:p>
          <a:p>
            <a:pPr marL="987425" lvl="2" indent="-293688"/>
            <a:r>
              <a:rPr lang="en-US" altLang="en-US" sz="2000" smtClean="0">
                <a:latin typeface="Comic Sans MS" panose="030F0702030302020204" pitchFamily="66" charset="0"/>
              </a:rPr>
              <a:t>Five mini-cases. Two weeks for completion.</a:t>
            </a:r>
          </a:p>
          <a:p>
            <a:pPr marL="1281113" lvl="3" indent="-292100"/>
            <a:r>
              <a:rPr lang="en-US" altLang="en-US" sz="1800" smtClean="0">
                <a:latin typeface="Comic Sans MS" panose="030F0702030302020204" pitchFamily="66" charset="0"/>
              </a:rPr>
              <a:t>3-4, already done by hand in class, 1-2 new ones</a:t>
            </a:r>
          </a:p>
          <a:p>
            <a:pPr marL="987425" lvl="2" indent="-293688"/>
            <a:r>
              <a:rPr lang="en-US" altLang="en-US" sz="2000" smtClean="0">
                <a:latin typeface="Comic Sans MS" panose="030F0702030302020204" pitchFamily="66" charset="0"/>
              </a:rPr>
              <a:t>Author’s workbooks, with formatting messed up. Student inputs, writes formulae and tries to repeat class answers.</a:t>
            </a:r>
          </a:p>
          <a:p>
            <a:pPr marL="987425" lvl="2" indent="-293688"/>
            <a:r>
              <a:rPr lang="en-US" altLang="en-US" sz="2000" smtClean="0">
                <a:latin typeface="Comic Sans MS" panose="030F0702030302020204" pitchFamily="66" charset="0"/>
              </a:rPr>
              <a:t>Grade is determined by correct answers, formulae and good formatting (cell and print). </a:t>
            </a:r>
          </a:p>
          <a:p>
            <a:pPr marL="1281113" lvl="3" indent="-292100"/>
            <a:r>
              <a:rPr lang="en-US" altLang="en-US" sz="1800" smtClean="0">
                <a:latin typeface="Comic Sans MS" panose="030F0702030302020204" pitchFamily="66" charset="0"/>
                <a:hlinkClick r:id="rId3" action="ppaction://hlinkfile"/>
              </a:rPr>
              <a:t>Strict grading</a:t>
            </a:r>
            <a:r>
              <a:rPr lang="en-US" altLang="en-US" sz="1800" smtClean="0">
                <a:latin typeface="Comic Sans MS" panose="030F0702030302020204" pitchFamily="66" charset="0"/>
              </a:rPr>
              <a:t>. Work must “shine”!</a:t>
            </a:r>
          </a:p>
          <a:p>
            <a:pPr marL="1281113" lvl="3" indent="-292100"/>
            <a:r>
              <a:rPr lang="en-US" altLang="en-US" sz="1800" smtClean="0">
                <a:latin typeface="Comic Sans MS" panose="030F0702030302020204" pitchFamily="66" charset="0"/>
              </a:rPr>
              <a:t> Earn a C, even with right answers!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1143000"/>
          </a:xfrm>
        </p:spPr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Implementing M&amp;M (continued…..)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676400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Month Three: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2-3 weeks computer classroom sessions on how to design an Excel workbook and associated PowerPoint presentation, from scratch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For a </a:t>
            </a:r>
            <a:r>
              <a:rPr lang="en-US" altLang="en-US" smtClean="0">
                <a:latin typeface="Comic Sans MS" panose="030F0702030302020204" pitchFamily="66" charset="0"/>
                <a:hlinkClick r:id="rId2" action="ppaction://hlinkfile"/>
              </a:rPr>
              <a:t>one page mini case</a:t>
            </a:r>
            <a:r>
              <a:rPr lang="en-US" altLang="en-US" smtClean="0">
                <a:latin typeface="Comic Sans MS" panose="030F0702030302020204" pitchFamily="66" charset="0"/>
              </a:rPr>
              <a:t> on paper, with </a:t>
            </a:r>
            <a:r>
              <a:rPr lang="en-US" altLang="en-US" smtClean="0">
                <a:latin typeface="Comic Sans MS" panose="030F0702030302020204" pitchFamily="66" charset="0"/>
                <a:hlinkClick r:id="rId3" action="ppaction://hlinkfile"/>
              </a:rPr>
              <a:t>specific questions</a:t>
            </a:r>
            <a:r>
              <a:rPr lang="en-US" altLang="en-US" smtClean="0">
                <a:latin typeface="Comic Sans MS" panose="030F0702030302020204" pitchFamily="66" charset="0"/>
              </a:rPr>
              <a:t>.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Organize the information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Build the workbook and solve it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Format it: numeric and formula worksheets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Prepare specified charts within the workbook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Import the Excel charts into PowerPoint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Build the rest of the needed text/bullet slides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Finalize, add the pixie dust and run the presentation!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Print per assignment submission guidelines.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The web section completes a module along the same lines</a:t>
            </a:r>
          </a:p>
          <a:p>
            <a:pPr marL="987425" lvl="2" indent="-293688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Available in passive and active formats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Implementing M&amp;M (continued…..)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smtClean="0">
                <a:latin typeface="Comic Sans MS" panose="030F0702030302020204" pitchFamily="66" charset="0"/>
              </a:rPr>
              <a:t>Month Three…..</a:t>
            </a:r>
          </a:p>
          <a:p>
            <a:pPr lvl="1"/>
            <a:r>
              <a:rPr lang="en-US" altLang="en-US" sz="2400" smtClean="0">
                <a:latin typeface="Comic Sans MS" panose="030F0702030302020204" pitchFamily="66" charset="0"/>
              </a:rPr>
              <a:t>Comprehensive Case (CC) assignment, Parts 1&amp;2</a:t>
            </a:r>
          </a:p>
          <a:p>
            <a:pPr lvl="2"/>
            <a:r>
              <a:rPr lang="en-US" altLang="en-US" sz="2000" smtClean="0">
                <a:latin typeface="Comic Sans MS" panose="030F0702030302020204" pitchFamily="66" charset="0"/>
              </a:rPr>
              <a:t>This is the very last assignment for the semester</a:t>
            </a:r>
          </a:p>
          <a:p>
            <a:pPr lvl="2"/>
            <a:r>
              <a:rPr lang="en-US" altLang="en-US" sz="2000" smtClean="0">
                <a:latin typeface="Comic Sans MS" panose="030F0702030302020204" pitchFamily="66" charset="0"/>
              </a:rPr>
              <a:t>New mini-case, not discussed at all in class</a:t>
            </a:r>
          </a:p>
          <a:p>
            <a:pPr lvl="2"/>
            <a:r>
              <a:rPr lang="en-US" altLang="en-US" sz="2000" smtClean="0">
                <a:latin typeface="Comic Sans MS" panose="030F0702030302020204" pitchFamily="66" charset="0"/>
              </a:rPr>
              <a:t>Here is a complete example:</a:t>
            </a:r>
          </a:p>
          <a:p>
            <a:pPr lvl="3"/>
            <a:r>
              <a:rPr lang="en-US" altLang="en-US" sz="1800" smtClean="0">
                <a:latin typeface="Comic Sans MS" panose="030F0702030302020204" pitchFamily="66" charset="0"/>
                <a:hlinkClick r:id="rId2" action="ppaction://hlinkfile"/>
              </a:rPr>
              <a:t>CC 1</a:t>
            </a:r>
            <a:r>
              <a:rPr lang="en-US" altLang="en-US" sz="1800" smtClean="0">
                <a:latin typeface="Comic Sans MS" panose="030F0702030302020204" pitchFamily="66" charset="0"/>
              </a:rPr>
              <a:t>: develop correct and finished own workbook.</a:t>
            </a:r>
          </a:p>
          <a:p>
            <a:pPr lvl="4"/>
            <a:r>
              <a:rPr lang="en-US" altLang="en-US" sz="1600" smtClean="0">
                <a:latin typeface="Comic Sans MS" panose="030F0702030302020204" pitchFamily="66" charset="0"/>
              </a:rPr>
              <a:t>Produce the numeric xls, </a:t>
            </a:r>
            <a:r>
              <a:rPr lang="en-US" altLang="en-US" sz="1600" smtClean="0">
                <a:latin typeface="Comic Sans MS" panose="030F0702030302020204" pitchFamily="66" charset="0"/>
                <a:hlinkClick r:id="rId3" action="ppaction://hlinkfile"/>
              </a:rPr>
              <a:t>inputs</a:t>
            </a:r>
            <a:r>
              <a:rPr lang="en-US" altLang="en-US" sz="1600" smtClean="0">
                <a:latin typeface="Comic Sans MS" panose="030F0702030302020204" pitchFamily="66" charset="0"/>
              </a:rPr>
              <a:t> and </a:t>
            </a:r>
            <a:r>
              <a:rPr lang="en-US" altLang="en-US" sz="1600" smtClean="0">
                <a:latin typeface="Comic Sans MS" panose="030F0702030302020204" pitchFamily="66" charset="0"/>
                <a:hlinkClick r:id="rId4" action="ppaction://hlinkfile"/>
              </a:rPr>
              <a:t>outputs</a:t>
            </a:r>
            <a:endParaRPr lang="en-US" altLang="en-US" sz="1600" smtClean="0">
              <a:latin typeface="Comic Sans MS" panose="030F0702030302020204" pitchFamily="66" charset="0"/>
            </a:endParaRPr>
          </a:p>
          <a:p>
            <a:pPr lvl="4"/>
            <a:r>
              <a:rPr lang="en-US" altLang="en-US" sz="1600" smtClean="0">
                <a:latin typeface="Comic Sans MS" panose="030F0702030302020204" pitchFamily="66" charset="0"/>
              </a:rPr>
              <a:t>Produce the formula xls, </a:t>
            </a:r>
            <a:r>
              <a:rPr lang="en-US" altLang="en-US" sz="1600" smtClean="0">
                <a:latin typeface="Comic Sans MS" panose="030F0702030302020204" pitchFamily="66" charset="0"/>
                <a:hlinkClick r:id="rId5" action="ppaction://hlinkfile"/>
              </a:rPr>
              <a:t>inputs</a:t>
            </a:r>
            <a:r>
              <a:rPr lang="en-US" altLang="en-US" sz="1600" smtClean="0">
                <a:latin typeface="Comic Sans MS" panose="030F0702030302020204" pitchFamily="66" charset="0"/>
              </a:rPr>
              <a:t> and </a:t>
            </a:r>
            <a:r>
              <a:rPr lang="en-US" altLang="en-US" sz="1600" smtClean="0">
                <a:latin typeface="Comic Sans MS" panose="030F0702030302020204" pitchFamily="66" charset="0"/>
                <a:hlinkClick r:id="rId6" action="ppaction://hlinkfile"/>
              </a:rPr>
              <a:t>outputs</a:t>
            </a:r>
            <a:endParaRPr lang="en-US" altLang="en-US" sz="1600" smtClean="0">
              <a:latin typeface="Comic Sans MS" panose="030F0702030302020204" pitchFamily="66" charset="0"/>
            </a:endParaRPr>
          </a:p>
          <a:p>
            <a:pPr lvl="3"/>
            <a:r>
              <a:rPr lang="en-US" altLang="en-US" sz="1800" smtClean="0">
                <a:latin typeface="Comic Sans MS" panose="030F0702030302020204" pitchFamily="66" charset="0"/>
              </a:rPr>
              <a:t>In </a:t>
            </a:r>
            <a:r>
              <a:rPr lang="en-US" altLang="en-US" sz="1800" smtClean="0">
                <a:latin typeface="Comic Sans MS" panose="030F0702030302020204" pitchFamily="66" charset="0"/>
                <a:hlinkClick r:id="rId7" action="ppaction://hlinkfile"/>
              </a:rPr>
              <a:t>CC2</a:t>
            </a:r>
            <a:r>
              <a:rPr lang="en-US" altLang="en-US" sz="1800" smtClean="0">
                <a:latin typeface="Comic Sans MS" panose="030F0702030302020204" pitchFamily="66" charset="0"/>
              </a:rPr>
              <a:t>, prepare a presentation from the CC1.xls.</a:t>
            </a:r>
          </a:p>
          <a:p>
            <a:pPr lvl="4"/>
            <a:r>
              <a:rPr lang="en-US" altLang="en-US" sz="1600" smtClean="0">
                <a:latin typeface="Comic Sans MS" panose="030F0702030302020204" pitchFamily="66" charset="0"/>
              </a:rPr>
              <a:t>Prepare specified charts within the xls</a:t>
            </a:r>
          </a:p>
          <a:p>
            <a:pPr lvl="4"/>
            <a:r>
              <a:rPr lang="en-US" altLang="en-US" sz="1600" smtClean="0">
                <a:latin typeface="Comic Sans MS" panose="030F0702030302020204" pitchFamily="66" charset="0"/>
              </a:rPr>
              <a:t>Import workbook charts into PowerPoint</a:t>
            </a:r>
          </a:p>
          <a:p>
            <a:pPr lvl="4"/>
            <a:r>
              <a:rPr lang="en-US" altLang="en-US" sz="1600" smtClean="0">
                <a:latin typeface="Comic Sans MS" panose="030F0702030302020204" pitchFamily="66" charset="0"/>
              </a:rPr>
              <a:t>Complete the </a:t>
            </a:r>
            <a:r>
              <a:rPr lang="en-US" altLang="en-US" sz="1600" smtClean="0">
                <a:latin typeface="Comic Sans MS" panose="030F0702030302020204" pitchFamily="66" charset="0"/>
                <a:hlinkClick r:id="rId8" action="ppaction://hlinkfile"/>
              </a:rPr>
              <a:t>presentation</a:t>
            </a:r>
            <a:r>
              <a:rPr lang="en-US" altLang="en-US" sz="1600" smtClean="0">
                <a:latin typeface="Comic Sans MS" panose="030F0702030302020204" pitchFamily="66" charset="0"/>
              </a:rPr>
              <a:t>, with bells and whistles!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Implementing M&amp;M (continued…..)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smtClean="0">
                <a:latin typeface="Comic Sans MS" panose="030F0702030302020204" pitchFamily="66" charset="0"/>
              </a:rPr>
              <a:t>Month Three…..</a:t>
            </a:r>
          </a:p>
          <a:p>
            <a:pPr lvl="1"/>
            <a:r>
              <a:rPr lang="en-US" altLang="en-US" sz="2400" smtClean="0">
                <a:latin typeface="Comic Sans MS" panose="030F0702030302020204" pitchFamily="66" charset="0"/>
              </a:rPr>
              <a:t>Second Excel homework, 5 new cases.</a:t>
            </a:r>
          </a:p>
          <a:p>
            <a:pPr lvl="1"/>
            <a:r>
              <a:rPr lang="en-US" altLang="en-US" sz="2400" smtClean="0">
                <a:latin typeface="Comic Sans MS" panose="030F0702030302020204" pitchFamily="66" charset="0"/>
              </a:rPr>
              <a:t>Continue mini-cases</a:t>
            </a:r>
          </a:p>
          <a:p>
            <a:pPr lvl="2"/>
            <a:r>
              <a:rPr lang="en-US" altLang="en-US" sz="2000" smtClean="0">
                <a:latin typeface="Comic Sans MS" panose="030F0702030302020204" pitchFamily="66" charset="0"/>
              </a:rPr>
              <a:t>Marketing Mix applications: 4 Ps</a:t>
            </a:r>
          </a:p>
          <a:p>
            <a:pPr lvl="2"/>
            <a:r>
              <a:rPr lang="en-US" altLang="en-US" sz="2000" smtClean="0">
                <a:latin typeface="Comic Sans MS" panose="030F0702030302020204" pitchFamily="66" charset="0"/>
              </a:rPr>
              <a:t>Net Present Value</a:t>
            </a:r>
          </a:p>
          <a:p>
            <a:pPr lvl="2"/>
            <a:r>
              <a:rPr lang="en-US" altLang="en-US" sz="2000" smtClean="0">
                <a:latin typeface="Comic Sans MS" panose="030F0702030302020204" pitchFamily="66" charset="0"/>
              </a:rPr>
              <a:t>Decision Making under uncertainty, decision trees.</a:t>
            </a:r>
          </a:p>
          <a:p>
            <a:pPr lvl="2"/>
            <a:r>
              <a:rPr lang="en-US" altLang="en-US" sz="2000" smtClean="0">
                <a:latin typeface="Comic Sans MS" panose="030F0702030302020204" pitchFamily="66" charset="0"/>
              </a:rPr>
              <a:t>Basic forecasting, if time permits.</a:t>
            </a:r>
          </a:p>
          <a:p>
            <a:pPr lvl="2"/>
            <a:r>
              <a:rPr lang="en-US" altLang="en-US" sz="2000" smtClean="0">
                <a:latin typeface="Comic Sans MS" panose="030F0702030302020204" pitchFamily="66" charset="0"/>
              </a:rPr>
              <a:t>An emphasis on the hands-on, using computer classroom.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772400" cy="1143000"/>
          </a:xfrm>
        </p:spPr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Current M&amp;M Topics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6613" y="2105025"/>
            <a:ext cx="7773987" cy="3556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understanding percentages correctly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growth rate%, growth multiplier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weighted averaging 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income statement and balance sheet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channel markups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contribution analysis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simple and incremental breakeven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profit objective in breakeven analysis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33400"/>
            <a:ext cx="7772400" cy="1143000"/>
          </a:xfrm>
        </p:spPr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Current M&amp;M Topics (continued…..)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14400" y="2168525"/>
            <a:ext cx="7772400" cy="3556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pro-forma income statement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understanding cannibalization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net present value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marketing mix analysis: product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marketing mix analysis: price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marketing mix analysis: promotion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marketing mix analysis: distribution</a:t>
            </a:r>
          </a:p>
          <a:p>
            <a:pPr marL="469900" indent="-469900"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handling uncertainty: decision trees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1143000"/>
          </a:xfrm>
        </p:spPr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Potential M&amp;M Topics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2101850"/>
            <a:ext cx="7772400" cy="352901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latin typeface="Comic Sans MS" panose="030F0702030302020204" pitchFamily="66" charset="0"/>
              </a:rPr>
              <a:t>Other possibilities. Time is THE constraint!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Calculating the value of a customer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Sales territory, sales force productivity analysis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Portfolio analysis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Other topics</a:t>
            </a:r>
          </a:p>
          <a:p>
            <a:r>
              <a:rPr lang="en-US" altLang="en-US" smtClean="0">
                <a:latin typeface="Comic Sans MS" panose="030F0702030302020204" pitchFamily="66" charset="0"/>
              </a:rPr>
              <a:t>This is NOT the market research course!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Hence, no sampling/data analysis/statistics mini cases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No general secondary/census data analysis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altLang="en-US" sz="2500" smtClean="0">
                <a:latin typeface="Comic Sans MS" panose="030F0702030302020204" pitchFamily="66" charset="0"/>
              </a:rPr>
              <a:t>M&amp;M Topics and the use of Minicases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935163"/>
            <a:ext cx="7772400" cy="362426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latin typeface="Comic Sans MS" panose="030F0702030302020204" pitchFamily="66" charset="0"/>
              </a:rPr>
              <a:t>Mini-case format is very flexible</a:t>
            </a:r>
          </a:p>
          <a:p>
            <a:r>
              <a:rPr lang="en-US" altLang="en-US" smtClean="0">
                <a:latin typeface="Comic Sans MS" panose="030F0702030302020204" pitchFamily="66" charset="0"/>
              </a:rPr>
              <a:t>Can pick topics and cases to suit class/students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Very bright students: offer a more challenging class</a:t>
            </a:r>
          </a:p>
          <a:p>
            <a:pPr marL="987425" lvl="2" indent="-293688"/>
            <a:r>
              <a:rPr lang="en-US" altLang="en-US" sz="1800" smtClean="0">
                <a:latin typeface="Comic Sans MS" panose="030F0702030302020204" pitchFamily="66" charset="0"/>
              </a:rPr>
              <a:t>If enough of them, offer an “honors” or advanced section!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Average students: stick to basic essentials, lots of replication</a:t>
            </a:r>
          </a:p>
          <a:p>
            <a:pPr marL="987425" lvl="2" indent="-293688"/>
            <a:r>
              <a:rPr lang="en-US" altLang="en-US" sz="1800" smtClean="0">
                <a:latin typeface="Comic Sans MS" panose="030F0702030302020204" pitchFamily="66" charset="0"/>
              </a:rPr>
              <a:t>Author chose this option. Many UG students are VERY weak! </a:t>
            </a:r>
            <a:r>
              <a:rPr lang="en-US" altLang="en-US" sz="1800" smtClean="0">
                <a:latin typeface="Comic Sans MS" panose="030F0702030302020204" pitchFamily="66" charset="0"/>
                <a:sym typeface="Wingdings" panose="05000000000000000000" pitchFamily="2" charset="2"/>
              </a:rPr>
              <a:t> </a:t>
            </a:r>
            <a:endParaRPr lang="en-US" altLang="en-US" sz="180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mic Sans MS" panose="030F0702030302020204" pitchFamily="66" charset="0"/>
              </a:rPr>
              <a:t>Marketing and Money (M&amp;M)</a:t>
            </a:r>
          </a:p>
        </p:txBody>
      </p:sp>
      <p:pic>
        <p:nvPicPr>
          <p:cNvPr id="4099" name="Picture 6" descr="sm-3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238" y="3573463"/>
            <a:ext cx="771525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889000" y="2057400"/>
            <a:ext cx="7375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Comic Sans MS" panose="030F0702030302020204" pitchFamily="66" charset="0"/>
              </a:rPr>
              <a:t>a unique undergraduate course, with a WEB option!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2971800" y="5108575"/>
            <a:ext cx="303847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686FCC"/>
                </a:solidFill>
                <a:latin typeface="Comic Sans MS" panose="030F0702030302020204" pitchFamily="66" charset="0"/>
              </a:rPr>
              <a:t>Gopala “GG” GANESH, PhD</a:t>
            </a:r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2971800" y="5638800"/>
            <a:ext cx="3021013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folHlink"/>
                </a:solidFill>
                <a:latin typeface="Comic Sans MS" panose="030F0702030302020204" pitchFamily="66" charset="0"/>
              </a:rPr>
              <a:t>University of North Texas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altLang="en-US" sz="2500" smtClean="0">
                <a:latin typeface="Comic Sans MS" panose="030F0702030302020204" pitchFamily="66" charset="0"/>
              </a:rPr>
              <a:t>M&amp;M Topics and the use of Minicases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2133600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latin typeface="Comic Sans MS" panose="030F0702030302020204" pitchFamily="66" charset="0"/>
              </a:rPr>
              <a:t>Limit case to one page, no more. VERY important!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Capstone cases are too long! Students get lost!</a:t>
            </a:r>
          </a:p>
          <a:p>
            <a:r>
              <a:rPr lang="en-US" altLang="en-US" smtClean="0">
                <a:latin typeface="Comic Sans MS" panose="030F0702030302020204" pitchFamily="66" charset="0"/>
              </a:rPr>
              <a:t>Choose topics that…..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are amenable to such mini-cases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lend themselves to workbook analysis</a:t>
            </a:r>
          </a:p>
          <a:p>
            <a:r>
              <a:rPr lang="en-US" altLang="en-US" smtClean="0">
                <a:latin typeface="Comic Sans MS" panose="030F0702030302020204" pitchFamily="66" charset="0"/>
              </a:rPr>
              <a:t>Many Marketing topics meet these guidelines!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Routine marketing data are “natural” workbooks:</a:t>
            </a:r>
          </a:p>
          <a:p>
            <a:pPr marL="987425" lvl="2" indent="-293688"/>
            <a:r>
              <a:rPr lang="en-US" altLang="en-US" sz="1800" smtClean="0">
                <a:latin typeface="Comic Sans MS" panose="030F0702030302020204" pitchFamily="66" charset="0"/>
              </a:rPr>
              <a:t>Product sales by division by year by month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Additional M&amp;M Requirements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447800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smtClean="0">
                <a:latin typeface="Comic Sans MS" panose="030F0702030302020204" pitchFamily="66" charset="0"/>
              </a:rPr>
              <a:t>Mid-term and/or final examinations</a:t>
            </a:r>
          </a:p>
          <a:p>
            <a:pPr lvl="1"/>
            <a:r>
              <a:rPr lang="en-US" altLang="en-US" sz="2000" smtClean="0">
                <a:latin typeface="Comic Sans MS" panose="030F0702030302020204" pitchFamily="66" charset="0"/>
              </a:rPr>
              <a:t>25-50 Multiple choice questions on key individual concepts, using micro-case scenarios</a:t>
            </a:r>
          </a:p>
          <a:p>
            <a:pPr lvl="1"/>
            <a:r>
              <a:rPr lang="en-US" altLang="en-US" sz="2000" smtClean="0">
                <a:latin typeface="Comic Sans MS" panose="030F0702030302020204" pitchFamily="66" charset="0"/>
              </a:rPr>
              <a:t>Blue book mini-case problem, incorporating multiple concepts</a:t>
            </a:r>
          </a:p>
          <a:p>
            <a:pPr lvl="1"/>
            <a:r>
              <a:rPr lang="en-US" altLang="en-US" sz="2000" smtClean="0">
                <a:latin typeface="Comic Sans MS" panose="030F0702030302020204" pitchFamily="66" charset="0"/>
              </a:rPr>
              <a:t>Open-book, open notes format</a:t>
            </a:r>
          </a:p>
          <a:p>
            <a:pPr lvl="1"/>
            <a:r>
              <a:rPr lang="en-US" altLang="en-US" sz="2000" smtClean="0">
                <a:latin typeface="Comic Sans MS" panose="030F0702030302020204" pitchFamily="66" charset="0"/>
              </a:rPr>
              <a:t>1 ½ to 2 hours duration</a:t>
            </a:r>
          </a:p>
          <a:p>
            <a:pPr lvl="1"/>
            <a:r>
              <a:rPr lang="en-US" altLang="en-US" sz="2000" smtClean="0">
                <a:latin typeface="Comic Sans MS" panose="030F0702030302020204" pitchFamily="66" charset="0"/>
              </a:rPr>
              <a:t>Worth 50% of semester</a:t>
            </a:r>
          </a:p>
          <a:p>
            <a:pPr lvl="1"/>
            <a:r>
              <a:rPr lang="en-US" altLang="en-US" sz="2000" smtClean="0">
                <a:latin typeface="Comic Sans MS" panose="030F0702030302020204" pitchFamily="66" charset="0"/>
              </a:rPr>
              <a:t>Web students come to campus for the tests</a:t>
            </a:r>
          </a:p>
          <a:p>
            <a:pPr lvl="2"/>
            <a:r>
              <a:rPr lang="en-US" altLang="en-US" sz="1800" smtClean="0">
                <a:latin typeface="Comic Sans MS" panose="030F0702030302020204" pitchFamily="66" charset="0"/>
              </a:rPr>
              <a:t>Online tests avoided only because of concerns about integrity of test administration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Problems with M&amp;M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7340600" cy="3736975"/>
          </a:xfrm>
        </p:spPr>
        <p:txBody>
          <a:bodyPr>
            <a:normAutofit fontScale="92500" lnSpcReduction="2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900" smtClean="0">
                <a:latin typeface="Comic Sans MS" panose="030F0702030302020204" pitchFamily="66" charset="0"/>
              </a:rPr>
              <a:t>Grading load</a:t>
            </a:r>
          </a:p>
          <a:p>
            <a:pPr marL="692150" lvl="1" indent="-347663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mtClean="0">
                <a:latin typeface="Comic Sans MS" panose="030F0702030302020204" pitchFamily="66" charset="0"/>
              </a:rPr>
              <a:t>150 students X 8 individual projects plus two exams</a:t>
            </a:r>
          </a:p>
          <a:p>
            <a:pPr marL="692150" lvl="1" indent="-347663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mtClean="0">
                <a:latin typeface="Comic Sans MS" panose="030F0702030302020204" pitchFamily="66" charset="0"/>
              </a:rPr>
              <a:t>TA grades, making use of standardized grading sheet and criteria developed by the professor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900" smtClean="0">
                <a:latin typeface="Comic Sans MS" panose="030F0702030302020204" pitchFamily="66" charset="0"/>
              </a:rPr>
              <a:t>Grade Inflation: 50-55% grade based on assignments</a:t>
            </a:r>
          </a:p>
          <a:p>
            <a:pPr marL="692150" lvl="1" indent="-347663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mtClean="0">
                <a:latin typeface="Comic Sans MS" panose="030F0702030302020204" pitchFamily="66" charset="0"/>
              </a:rPr>
              <a:t>One solution to the problem: exam hurdles!</a:t>
            </a:r>
          </a:p>
          <a:p>
            <a:pPr marL="692150" lvl="1" indent="-347663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mtClean="0">
                <a:latin typeface="Comic Sans MS" panose="030F0702030302020204" pitchFamily="66" charset="0"/>
              </a:rPr>
              <a:t>Another hurdle: require B on exams for course grade A etc.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900" smtClean="0">
                <a:latin typeface="Comic Sans MS" panose="030F0702030302020204" pitchFamily="66" charset="0"/>
              </a:rPr>
              <a:t>Qualified/interested instructor</a:t>
            </a:r>
          </a:p>
          <a:p>
            <a:pPr marL="692150" lvl="1" indent="-347663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mtClean="0">
                <a:latin typeface="Comic Sans MS" panose="030F0702030302020204" pitchFamily="66" charset="0"/>
              </a:rPr>
              <a:t>Comfortable with and believer in workbook analysis</a:t>
            </a:r>
          </a:p>
          <a:p>
            <a:pPr marL="692150" lvl="1" indent="-347663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mtClean="0">
                <a:latin typeface="Comic Sans MS" panose="030F0702030302020204" pitchFamily="66" charset="0"/>
              </a:rPr>
              <a:t>Quantitatively oriented</a:t>
            </a:r>
          </a:p>
          <a:p>
            <a:pPr marL="987425" lvl="2" indent="-29368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600" smtClean="0">
                <a:latin typeface="Comic Sans MS" panose="030F0702030302020204" pitchFamily="66" charset="0"/>
              </a:rPr>
              <a:t>Not a math wizard, just </a:t>
            </a:r>
            <a:r>
              <a:rPr lang="en-US" altLang="en-US" sz="1600" b="1" smtClean="0">
                <a:latin typeface="Comic Sans MS" panose="030F0702030302020204" pitchFamily="66" charset="0"/>
              </a:rPr>
              <a:t>not</a:t>
            </a:r>
            <a:r>
              <a:rPr lang="en-US" altLang="en-US" sz="1600" smtClean="0">
                <a:latin typeface="Comic Sans MS" panose="030F0702030302020204" pitchFamily="66" charset="0"/>
              </a:rPr>
              <a:t> a math-phobe!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900" smtClean="0">
                <a:latin typeface="Comic Sans MS" panose="030F0702030302020204" pitchFamily="66" charset="0"/>
              </a:rPr>
              <a:t>Updating and adding to supply of topics and cases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900" smtClean="0">
                <a:latin typeface="Comic Sans MS" panose="030F0702030302020204" pitchFamily="66" charset="0"/>
              </a:rPr>
              <a:t>Computer classroom space limits</a:t>
            </a:r>
          </a:p>
          <a:p>
            <a:pPr marL="692150" lvl="1" indent="-347663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mtClean="0">
                <a:latin typeface="Comic Sans MS" panose="030F0702030302020204" pitchFamily="66" charset="0"/>
              </a:rPr>
              <a:t>With a larger room, class could be taught entirely hands-on!</a:t>
            </a:r>
          </a:p>
          <a:p>
            <a:pPr marL="692150" lvl="1" indent="-347663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mtClean="0">
                <a:latin typeface="Comic Sans MS" panose="030F0702030302020204" pitchFamily="66" charset="0"/>
              </a:rPr>
              <a:t>Taught entirely in hands-on class is a goal!</a:t>
            </a:r>
          </a:p>
          <a:p>
            <a:pPr marL="987425" lvl="2" indent="-29368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1600" smtClean="0">
                <a:latin typeface="Comic Sans MS" panose="030F0702030302020204" pitchFamily="66" charset="0"/>
              </a:rPr>
              <a:t>This has been accomplished on the Internet. More later!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Student Feedback on M&amp;M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905000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1700" smtClean="0">
                <a:latin typeface="Comic Sans MS" panose="030F0702030302020204" pitchFamily="66" charset="0"/>
                <a:hlinkClick r:id="rId2" action="ppaction://hlinkfile"/>
              </a:rPr>
              <a:t>Encouraging feedback from students</a:t>
            </a:r>
            <a:r>
              <a:rPr lang="en-US" altLang="en-US" sz="1700" smtClean="0">
                <a:latin typeface="Comic Sans MS" panose="030F0702030302020204" pitchFamily="66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1700" smtClean="0">
                <a:latin typeface="Comic Sans MS" panose="030F0702030302020204" pitchFamily="66" charset="0"/>
                <a:hlinkClick r:id="rId3" action="ppaction://hlinkfile"/>
              </a:rPr>
              <a:t>Exhibit 1: End of semester CoBA evaluation</a:t>
            </a:r>
            <a:endParaRPr lang="en-US" altLang="en-US" sz="170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700" smtClean="0">
                <a:latin typeface="Comic Sans MS" panose="030F0702030302020204" pitchFamily="66" charset="0"/>
              </a:rPr>
              <a:t>Custom </a:t>
            </a:r>
            <a:r>
              <a:rPr lang="en-US" altLang="en-US" sz="1700" smtClean="0">
                <a:latin typeface="Comic Sans MS" panose="030F0702030302020204" pitchFamily="66" charset="0"/>
                <a:hlinkClick r:id="rId4" action="ppaction://hlinkfile"/>
              </a:rPr>
              <a:t>Course Perceptions Survey</a:t>
            </a:r>
            <a:endParaRPr lang="en-US" altLang="en-US" sz="1700" smtClean="0">
              <a:latin typeface="Comic Sans MS" panose="030F0702030302020204" pitchFamily="66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Full data available for 4 semesters</a:t>
            </a:r>
          </a:p>
          <a:p>
            <a:pPr lvl="2">
              <a:lnSpc>
                <a:spcPct val="80000"/>
              </a:lnSpc>
            </a:pPr>
            <a:r>
              <a:rPr lang="en-US" altLang="en-US" sz="1400" smtClean="0">
                <a:latin typeface="Comic Sans MS" panose="030F0702030302020204" pitchFamily="66" charset="0"/>
              </a:rPr>
              <a:t>2004  (spring, summer and fall)</a:t>
            </a:r>
          </a:p>
          <a:p>
            <a:pPr lvl="2">
              <a:lnSpc>
                <a:spcPct val="80000"/>
              </a:lnSpc>
            </a:pPr>
            <a:r>
              <a:rPr lang="en-US" altLang="en-US" sz="1400" smtClean="0">
                <a:latin typeface="Comic Sans MS" panose="030F0702030302020204" pitchFamily="66" charset="0"/>
              </a:rPr>
              <a:t>2005 (spring)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Comparison of Face to Face and INET students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Open comments: </a:t>
            </a:r>
            <a:r>
              <a:rPr lang="en-US" altLang="en-US" sz="1600" smtClean="0">
                <a:latin typeface="Comic Sans MS" panose="030F0702030302020204" pitchFamily="66" charset="0"/>
                <a:hlinkClick r:id="rId5" action="ppaction://hlinkfile"/>
              </a:rPr>
              <a:t>Exhibt 2a</a:t>
            </a:r>
            <a:r>
              <a:rPr lang="en-US" altLang="en-US" sz="1600" smtClean="0">
                <a:latin typeface="Comic Sans MS" panose="030F0702030302020204" pitchFamily="66" charset="0"/>
              </a:rPr>
              <a:t> (F2F) and </a:t>
            </a:r>
            <a:r>
              <a:rPr lang="en-US" altLang="en-US" sz="1600" smtClean="0">
                <a:latin typeface="Comic Sans MS" panose="030F0702030302020204" pitchFamily="66" charset="0"/>
                <a:hlinkClick r:id="rId6" action="ppaction://hlinkfile"/>
              </a:rPr>
              <a:t>Exhibit 2b</a:t>
            </a:r>
            <a:r>
              <a:rPr lang="en-US" altLang="en-US" sz="1600" smtClean="0">
                <a:latin typeface="Comic Sans MS" panose="030F0702030302020204" pitchFamily="66" charset="0"/>
              </a:rPr>
              <a:t> (INET)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Attitude Scales: </a:t>
            </a:r>
            <a:r>
              <a:rPr lang="en-US" altLang="en-US" sz="1600" smtClean="0">
                <a:latin typeface="Comic Sans MS" panose="030F0702030302020204" pitchFamily="66" charset="0"/>
                <a:hlinkClick r:id="rId7" action="ppaction://hlinkfile"/>
              </a:rPr>
              <a:t>Exhibit 3a</a:t>
            </a:r>
            <a:r>
              <a:rPr lang="en-US" altLang="en-US" sz="1600" smtClean="0">
                <a:latin typeface="Comic Sans MS" panose="030F0702030302020204" pitchFamily="66" charset="0"/>
              </a:rPr>
              <a:t> and </a:t>
            </a:r>
            <a:r>
              <a:rPr lang="en-US" altLang="en-US" sz="1600" smtClean="0">
                <a:latin typeface="Comic Sans MS" panose="030F0702030302020204" pitchFamily="66" charset="0"/>
                <a:hlinkClick r:id="rId8" action="ppaction://hlinkfile"/>
              </a:rPr>
              <a:t>Exhibit 3b</a:t>
            </a:r>
            <a:endParaRPr lang="en-US" altLang="en-US" sz="1600" smtClean="0">
              <a:latin typeface="Comic Sans MS" panose="030F0702030302020204" pitchFamily="66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Usefulness </a:t>
            </a:r>
            <a:r>
              <a:rPr lang="en-US" altLang="en-US" sz="1600" smtClean="0">
                <a:latin typeface="Comic Sans MS" panose="030F0702030302020204" pitchFamily="66" charset="0"/>
                <a:hlinkClick r:id="rId9" action="ppaction://hlinkfile"/>
              </a:rPr>
              <a:t>Exhibit 4a</a:t>
            </a:r>
            <a:r>
              <a:rPr lang="en-US" altLang="en-US" sz="1600" smtClean="0">
                <a:latin typeface="Comic Sans MS" panose="030F0702030302020204" pitchFamily="66" charset="0"/>
              </a:rPr>
              <a:t> and Difficulty </a:t>
            </a:r>
            <a:r>
              <a:rPr lang="en-US" altLang="en-US" sz="1600" smtClean="0">
                <a:latin typeface="Comic Sans MS" panose="030F0702030302020204" pitchFamily="66" charset="0"/>
                <a:hlinkClick r:id="rId10" action="ppaction://hlinkfile"/>
              </a:rPr>
              <a:t>Exhibit 4b</a:t>
            </a:r>
            <a:r>
              <a:rPr lang="en-US" altLang="en-US" sz="1600" smtClean="0">
                <a:latin typeface="Comic Sans MS" panose="030F0702030302020204" pitchFamily="66" charset="0"/>
              </a:rPr>
              <a:t> of Modules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Usefulness, Difficulty and Time Spent on Assignments </a:t>
            </a:r>
            <a:r>
              <a:rPr lang="en-US" altLang="en-US" sz="1600" smtClean="0">
                <a:latin typeface="Comic Sans MS" panose="030F0702030302020204" pitchFamily="66" charset="0"/>
                <a:hlinkClick r:id="rId11" action="ppaction://hlinkfile"/>
              </a:rPr>
              <a:t>Exhibit 5</a:t>
            </a:r>
            <a:endParaRPr lang="en-US" altLang="en-US" sz="1600" smtClean="0">
              <a:latin typeface="Comic Sans MS" panose="030F0702030302020204" pitchFamily="66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Summary Perceptions </a:t>
            </a:r>
            <a:r>
              <a:rPr lang="en-US" altLang="en-US" sz="1600" smtClean="0">
                <a:latin typeface="Comic Sans MS" panose="030F0702030302020204" pitchFamily="66" charset="0"/>
                <a:hlinkClick r:id="rId12" action="ppaction://hlinkfile"/>
              </a:rPr>
              <a:t>Exhibit 6a </a:t>
            </a:r>
            <a:r>
              <a:rPr lang="en-US" altLang="en-US" sz="1600" smtClean="0">
                <a:latin typeface="Comic Sans MS" panose="030F0702030302020204" pitchFamily="66" charset="0"/>
              </a:rPr>
              <a:t>and </a:t>
            </a:r>
            <a:r>
              <a:rPr lang="en-US" altLang="en-US" sz="1600" smtClean="0">
                <a:latin typeface="Comic Sans MS" panose="030F0702030302020204" pitchFamily="66" charset="0"/>
                <a:hlinkClick r:id="rId13" action="ppaction://hlinkfile"/>
              </a:rPr>
              <a:t>Exhibit 6b</a:t>
            </a:r>
            <a:endParaRPr lang="en-US" altLang="en-US" sz="1600" smtClean="0">
              <a:latin typeface="Comic Sans MS" panose="030F0702030302020204" pitchFamily="66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Select Demographics </a:t>
            </a:r>
            <a:r>
              <a:rPr lang="en-US" altLang="en-US" sz="1600" smtClean="0">
                <a:latin typeface="Comic Sans MS" panose="030F0702030302020204" pitchFamily="66" charset="0"/>
                <a:hlinkClick r:id="rId14" action="ppaction://hlinkfile"/>
              </a:rPr>
              <a:t>Exhibit 7</a:t>
            </a:r>
            <a:endParaRPr lang="en-US" altLang="en-US" sz="160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700" smtClean="0">
                <a:latin typeface="Comic Sans MS" panose="030F0702030302020204" pitchFamily="66" charset="0"/>
              </a:rPr>
              <a:t>And… </a:t>
            </a:r>
            <a:r>
              <a:rPr lang="en-US" altLang="en-US" sz="1700" smtClean="0">
                <a:latin typeface="Comic Sans MS" panose="030F0702030302020204" pitchFamily="66" charset="0"/>
                <a:hlinkClick r:id="rId15" action="ppaction://hlinkfile"/>
              </a:rPr>
              <a:t>Exhibit 8</a:t>
            </a:r>
            <a:r>
              <a:rPr lang="en-US" altLang="en-US" sz="1700" smtClean="0">
                <a:latin typeface="Comic Sans MS" panose="030F0702030302020204" pitchFamily="66" charset="0"/>
              </a:rPr>
              <a:t>, Exam results for Spring and Fall 2005!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Compare the two instructional formats!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Objectives of this Presentation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752600"/>
            <a:ext cx="7340600" cy="37369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300" smtClean="0">
                <a:latin typeface="Comic Sans MS" panose="030F0702030302020204" pitchFamily="66" charset="0"/>
              </a:rPr>
              <a:t>Describe the M&amp;M course:</a:t>
            </a:r>
          </a:p>
          <a:p>
            <a:pPr marL="692150" lvl="1" indent="-347663"/>
            <a:r>
              <a:rPr lang="en-US" altLang="en-US" sz="2200" smtClean="0">
                <a:latin typeface="Comic Sans MS" panose="030F0702030302020204" pitchFamily="66" charset="0"/>
              </a:rPr>
              <a:t>Content</a:t>
            </a:r>
          </a:p>
          <a:p>
            <a:pPr marL="692150" lvl="1" indent="-347663"/>
            <a:r>
              <a:rPr lang="en-US" altLang="en-US" sz="2200" smtClean="0">
                <a:latin typeface="Comic Sans MS" panose="030F0702030302020204" pitchFamily="66" charset="0"/>
              </a:rPr>
              <a:t>Sequence</a:t>
            </a:r>
          </a:p>
          <a:p>
            <a:pPr marL="692150" lvl="1" indent="-347663"/>
            <a:r>
              <a:rPr lang="en-US" altLang="en-US" sz="2200" smtClean="0">
                <a:latin typeface="Comic Sans MS" panose="030F0702030302020204" pitchFamily="66" charset="0"/>
              </a:rPr>
              <a:t>Assignments</a:t>
            </a:r>
          </a:p>
          <a:p>
            <a:pPr marL="692150" lvl="1" indent="-347663"/>
            <a:r>
              <a:rPr lang="en-US" altLang="en-US" sz="2200" smtClean="0">
                <a:latin typeface="Comic Sans MS" panose="030F0702030302020204" pitchFamily="66" charset="0"/>
              </a:rPr>
              <a:t>Grading</a:t>
            </a:r>
          </a:p>
          <a:p>
            <a:pPr marL="692150" lvl="1" indent="-347663"/>
            <a:r>
              <a:rPr lang="en-US" altLang="en-US" sz="2200" smtClean="0">
                <a:latin typeface="Comic Sans MS" panose="030F0702030302020204" pitchFamily="66" charset="0"/>
              </a:rPr>
              <a:t>Feedback</a:t>
            </a:r>
          </a:p>
          <a:p>
            <a:r>
              <a:rPr lang="en-US" altLang="en-US" sz="2300" smtClean="0">
                <a:latin typeface="Comic Sans MS" panose="030F0702030302020204" pitchFamily="66" charset="0"/>
              </a:rPr>
              <a:t>Get colleagues elsewhere interested in what appears to be a sound, worthwhile class</a:t>
            </a:r>
          </a:p>
          <a:p>
            <a:r>
              <a:rPr lang="en-US" altLang="en-US" sz="2300" smtClean="0">
                <a:latin typeface="Comic Sans MS" panose="030F0702030302020204" pitchFamily="66" charset="0"/>
              </a:rPr>
              <a:t>Demonstrate web implementation of M&amp;M</a:t>
            </a:r>
          </a:p>
          <a:p>
            <a:r>
              <a:rPr lang="en-US" altLang="en-US" sz="2300" smtClean="0">
                <a:latin typeface="Comic Sans MS" panose="030F0702030302020204" pitchFamily="66" charset="0"/>
              </a:rPr>
              <a:t>This presentation is </a:t>
            </a:r>
            <a:r>
              <a:rPr lang="en-US" altLang="en-US" sz="2300" smtClean="0">
                <a:latin typeface="Comic Sans MS" panose="030F0702030302020204" pitchFamily="66" charset="0"/>
                <a:hlinkClick r:id="rId2" action="ppaction://hlinkfile"/>
              </a:rPr>
              <a:t>printable</a:t>
            </a:r>
            <a:r>
              <a:rPr lang="en-US" altLang="en-US" sz="2300" smtClean="0">
                <a:latin typeface="Comic Sans MS" panose="030F0702030302020204" pitchFamily="66" charset="0"/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smtClean="0">
                <a:latin typeface="Comic Sans MS" panose="030F0702030302020204" pitchFamily="66" charset="0"/>
              </a:rPr>
              <a:t>Marketing and Money (M&amp;M)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14400" y="1828800"/>
            <a:ext cx="7337425" cy="37369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A unique undergraduate course, in every way!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Concept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Execution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Implementation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Feedback</a:t>
            </a:r>
          </a:p>
          <a:p>
            <a:pPr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Mandatory for marketing undergraduates</a:t>
            </a:r>
          </a:p>
          <a:p>
            <a:pPr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Typically taken after Principles; concurrent allowed</a:t>
            </a:r>
          </a:p>
          <a:p>
            <a:pPr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Taught in traditional manner since 1999</a:t>
            </a:r>
          </a:p>
          <a:p>
            <a:pPr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Started web delivered section in Fall 2003</a:t>
            </a:r>
          </a:p>
          <a:p>
            <a:pPr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Face to face and Web content and instruction nearly identical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smtClean="0">
                <a:latin typeface="Comic Sans MS" panose="030F0702030302020204" pitchFamily="66" charset="0"/>
              </a:rPr>
              <a:t>Marketing and Money (M&amp;M)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2165350"/>
            <a:ext cx="7769225" cy="3530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latin typeface="Comic Sans MS" panose="030F0702030302020204" pitchFamily="66" charset="0"/>
              </a:rPr>
              <a:t>No required text book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all materials delivered via the web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Or as class handouts!</a:t>
            </a:r>
          </a:p>
          <a:p>
            <a:r>
              <a:rPr lang="en-US" altLang="en-US" smtClean="0">
                <a:latin typeface="Comic Sans MS" panose="030F0702030302020204" pitchFamily="66" charset="0"/>
              </a:rPr>
              <a:t>Built everything from the ground up</a:t>
            </a:r>
          </a:p>
          <a:p>
            <a:r>
              <a:rPr lang="en-US" altLang="en-US" smtClean="0">
                <a:latin typeface="Comic Sans MS" panose="030F0702030302020204" pitchFamily="66" charset="0"/>
              </a:rPr>
              <a:t>Most students taught only by the author, so far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About 1,200 students, 300 via the web</a:t>
            </a:r>
          </a:p>
          <a:p>
            <a:r>
              <a:rPr lang="en-US" altLang="en-US" smtClean="0">
                <a:latin typeface="Comic Sans MS" panose="030F0702030302020204" pitchFamily="66" charset="0"/>
              </a:rPr>
              <a:t>Can also be used in the MBA core class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Marketing Management, required of al students</a:t>
            </a:r>
          </a:p>
          <a:p>
            <a:pPr marL="987425" lvl="2" indent="-293688"/>
            <a:r>
              <a:rPr lang="en-US" altLang="en-US" sz="1800" smtClean="0">
                <a:latin typeface="Comic Sans MS" panose="030F0702030302020204" pitchFamily="66" charset="0"/>
              </a:rPr>
              <a:t>Instructor-independent set of analytical exercises</a:t>
            </a:r>
          </a:p>
          <a:p>
            <a:endParaRPr lang="en-US" altLang="en-US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Marketing and Money (M&amp;M)…..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971675"/>
            <a:ext cx="7769225" cy="35274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latin typeface="Comic Sans MS" panose="030F0702030302020204" pitchFamily="66" charset="0"/>
              </a:rPr>
              <a:t>Useful for non-marketing business majors also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Will prepare them better for business capstone class</a:t>
            </a:r>
          </a:p>
          <a:p>
            <a:r>
              <a:rPr lang="en-US" altLang="en-US" smtClean="0">
                <a:latin typeface="Comic Sans MS" panose="030F0702030302020204" pitchFamily="66" charset="0"/>
              </a:rPr>
              <a:t>Useful elective for any undergraduate as well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Only prerequisite is Marketing Principles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The two classes might help them market “themselves”!</a:t>
            </a:r>
          </a:p>
          <a:p>
            <a:pPr marL="692150" lvl="1" indent="-347663"/>
            <a:r>
              <a:rPr lang="en-US" altLang="en-US" sz="2000" smtClean="0">
                <a:latin typeface="Comic Sans MS" panose="030F0702030302020204" pitchFamily="66" charset="0"/>
              </a:rPr>
              <a:t>At UNT, we have a sophomore Principles class in the ug core. Some of those students are in M&amp;M.</a:t>
            </a:r>
          </a:p>
          <a:p>
            <a:r>
              <a:rPr lang="en-US" altLang="en-US" smtClean="0">
                <a:latin typeface="Comic Sans MS" panose="030F0702030302020204" pitchFamily="66" charset="0"/>
              </a:rPr>
              <a:t>Could be very handy for potential entrepreneurs</a:t>
            </a:r>
          </a:p>
          <a:p>
            <a:r>
              <a:rPr lang="en-US" altLang="en-US" smtClean="0">
                <a:latin typeface="Comic Sans MS" panose="030F0702030302020204" pitchFamily="66" charset="0"/>
              </a:rPr>
              <a:t>A good refresher course for executives and entrepreneurs already in the thick of things!</a:t>
            </a:r>
          </a:p>
          <a:p>
            <a:endParaRPr lang="en-US" altLang="en-US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mic Sans MS" panose="030F0702030302020204" pitchFamily="66" charset="0"/>
              </a:rPr>
              <a:t>Impetus for M&amp;M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971675"/>
            <a:ext cx="7772400" cy="352901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300" smtClean="0">
                <a:latin typeface="Comic Sans MS" panose="030F0702030302020204" pitchFamily="66" charset="0"/>
              </a:rPr>
              <a:t>Faculty frustration with undergraduates</a:t>
            </a:r>
          </a:p>
          <a:p>
            <a:pPr lvl="1"/>
            <a:r>
              <a:rPr lang="en-US" altLang="en-US" sz="2200" smtClean="0">
                <a:latin typeface="Comic Sans MS" panose="030F0702030302020204" pitchFamily="66" charset="0"/>
              </a:rPr>
              <a:t>Cannot handle Math </a:t>
            </a:r>
            <a:r>
              <a:rPr lang="en-US" altLang="en-US" sz="2200" smtClean="0">
                <a:latin typeface="Comic Sans MS" panose="030F0702030302020204" pitchFamily="66" charset="0"/>
                <a:sym typeface="Wingdings" panose="05000000000000000000" pitchFamily="2" charset="2"/>
              </a:rPr>
              <a:t></a:t>
            </a:r>
            <a:r>
              <a:rPr lang="en-US" altLang="en-US" sz="2200" smtClean="0">
                <a:latin typeface="Comic Sans MS" panose="030F0702030302020204" pitchFamily="66" charset="0"/>
              </a:rPr>
              <a:t> </a:t>
            </a:r>
          </a:p>
          <a:p>
            <a:pPr lvl="2"/>
            <a:r>
              <a:rPr lang="en-US" altLang="en-US" sz="1900" smtClean="0">
                <a:latin typeface="Comic Sans MS" panose="030F0702030302020204" pitchFamily="66" charset="0"/>
              </a:rPr>
              <a:t>Do not seem to understand percentages! </a:t>
            </a:r>
          </a:p>
          <a:p>
            <a:pPr lvl="2"/>
            <a:r>
              <a:rPr lang="en-US" altLang="en-US" sz="1900" smtClean="0">
                <a:latin typeface="Comic Sans MS" panose="030F0702030302020204" pitchFamily="66" charset="0"/>
              </a:rPr>
              <a:t>Cannot perform simple calculations, such as growth rate, markups, breakeven analysis, weighted average</a:t>
            </a:r>
          </a:p>
          <a:p>
            <a:pPr lvl="2"/>
            <a:r>
              <a:rPr lang="en-US" altLang="en-US" sz="1900" smtClean="0">
                <a:latin typeface="Comic Sans MS" panose="030F0702030302020204" pitchFamily="66" charset="0"/>
              </a:rPr>
              <a:t>Do not make adequate and proper use of workbook and presentation software in case analysis</a:t>
            </a:r>
          </a:p>
          <a:p>
            <a:pPr lvl="3"/>
            <a:r>
              <a:rPr lang="en-US" altLang="en-US" sz="1600" smtClean="0">
                <a:latin typeface="Comic Sans MS" panose="030F0702030302020204" pitchFamily="66" charset="0"/>
              </a:rPr>
              <a:t>Author has taught the case capstone for a long time!</a:t>
            </a:r>
          </a:p>
          <a:p>
            <a:pPr lvl="4"/>
            <a:r>
              <a:rPr lang="en-US" altLang="en-US" sz="1400" smtClean="0">
                <a:latin typeface="Comic Sans MS" panose="030F0702030302020204" pitchFamily="66" charset="0"/>
              </a:rPr>
              <a:t>Using the Kerin and Peterson case book</a:t>
            </a:r>
          </a:p>
          <a:p>
            <a:pPr lvl="4"/>
            <a:r>
              <a:rPr lang="en-US" altLang="en-US" sz="1400" smtClean="0">
                <a:latin typeface="Comic Sans MS" panose="030F0702030302020204" pitchFamily="66" charset="0"/>
              </a:rPr>
              <a:t>The idea for the M&amp;M evolved from the capstone class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smtClean="0">
                <a:latin typeface="Comic Sans MS" panose="030F0702030302020204" pitchFamily="66" charset="0"/>
              </a:rPr>
              <a:t>Impetus for M&amp;M (continued…..)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828800"/>
            <a:ext cx="7340600" cy="37369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Address accumulated past problems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Poor high school preparation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Math or rather, arithmetic phobia!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Discontinuities in studies. Part-timers, transfer students…..!</a:t>
            </a:r>
          </a:p>
          <a:p>
            <a:pPr marL="692150" lvl="1" indent="-347663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Inability to transfer knowledge from other required classes e.g. information systems, specifically to Marketing problems</a:t>
            </a:r>
          </a:p>
          <a:p>
            <a:pPr>
              <a:lnSpc>
                <a:spcPct val="8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Felt that we have an obligation to take care of “our own” undergraduate students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2401</Words>
  <Application>Microsoft Office PowerPoint</Application>
  <PresentationFormat>On-screen Show (4:3)</PresentationFormat>
  <Paragraphs>329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Calibri</vt:lpstr>
      <vt:lpstr>Arial</vt:lpstr>
      <vt:lpstr>Calibri Light</vt:lpstr>
      <vt:lpstr>Comic Sans MS</vt:lpstr>
      <vt:lpstr>Wingdings</vt:lpstr>
      <vt:lpstr>Office Theme</vt:lpstr>
      <vt:lpstr>Strengthening the Analytical  and Presentation Skills  of Marketing Undergraduates</vt:lpstr>
      <vt:lpstr>Before you proceed…..</vt:lpstr>
      <vt:lpstr>Marketing and Money (M&amp;M)</vt:lpstr>
      <vt:lpstr>Objectives of this Presentation</vt:lpstr>
      <vt:lpstr>Marketing and Money (M&amp;M)</vt:lpstr>
      <vt:lpstr>Marketing and Money (M&amp;M)</vt:lpstr>
      <vt:lpstr>Marketing and Money (M&amp;M)….. </vt:lpstr>
      <vt:lpstr>Impetus for M&amp;M</vt:lpstr>
      <vt:lpstr>Impetus for M&amp;M (continued…..)</vt:lpstr>
      <vt:lpstr>Impetus for M&amp;M (continued…..)</vt:lpstr>
      <vt:lpstr>M&amp;M Objectives</vt:lpstr>
      <vt:lpstr>Teaching M&amp;M, the approach!</vt:lpstr>
      <vt:lpstr>Teaching M&amp;M, the approach!</vt:lpstr>
      <vt:lpstr>Teaching M&amp;M: The Mechanics</vt:lpstr>
      <vt:lpstr>Teaching M&amp;M: The Mechanics</vt:lpstr>
      <vt:lpstr>M&amp;M Resources</vt:lpstr>
      <vt:lpstr>M&amp;M Resources (continued…..)</vt:lpstr>
      <vt:lpstr>Special Resources</vt:lpstr>
      <vt:lpstr>Implementing M&amp;M</vt:lpstr>
      <vt:lpstr>Implementing M&amp;M (continued…..)</vt:lpstr>
      <vt:lpstr>Implementing M&amp;M (continued…..)</vt:lpstr>
      <vt:lpstr>Implementing M&amp;M (continued…..)</vt:lpstr>
      <vt:lpstr>Implementing M&amp;M (continued…..)</vt:lpstr>
      <vt:lpstr>Implementing M&amp;M (continued…..)</vt:lpstr>
      <vt:lpstr>Implementing M&amp;M (continued…..)</vt:lpstr>
      <vt:lpstr>Current M&amp;M Topics</vt:lpstr>
      <vt:lpstr>Current M&amp;M Topics (continued…..)</vt:lpstr>
      <vt:lpstr>Potential M&amp;M Topics</vt:lpstr>
      <vt:lpstr>M&amp;M Topics and the use of Minicases</vt:lpstr>
      <vt:lpstr>M&amp;M Topics and the use of Minicases</vt:lpstr>
      <vt:lpstr>Additional M&amp;M Requirements</vt:lpstr>
      <vt:lpstr>Problems with M&amp;M</vt:lpstr>
      <vt:lpstr>Student Feedback on M&amp;M</vt:lpstr>
    </vt:vector>
  </TitlesOfParts>
  <Manager/>
  <Company>University of North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Ganesh</dc:creator>
  <cp:keywords/>
  <dc:description/>
  <cp:lastModifiedBy>Ganesh, Gopala</cp:lastModifiedBy>
  <cp:revision>24</cp:revision>
  <dcterms:created xsi:type="dcterms:W3CDTF">2006-04-08T14:32:04Z</dcterms:created>
  <dcterms:modified xsi:type="dcterms:W3CDTF">2019-01-08T17:44:51Z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TC100690451033</vt:lpwstr>
  </property>
</Properties>
</file>