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5"/>
  </p:notesMasterIdLst>
  <p:sldIdLst>
    <p:sldId id="259" r:id="rId2"/>
    <p:sldId id="260" r:id="rId3"/>
    <p:sldId id="261" r:id="rId4"/>
    <p:sldId id="262" r:id="rId5"/>
    <p:sldId id="267" r:id="rId6"/>
    <p:sldId id="303" r:id="rId7"/>
    <p:sldId id="320" r:id="rId8"/>
    <p:sldId id="327" r:id="rId9"/>
    <p:sldId id="306" r:id="rId10"/>
    <p:sldId id="323" r:id="rId11"/>
    <p:sldId id="287" r:id="rId12"/>
    <p:sldId id="329" r:id="rId13"/>
    <p:sldId id="32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3300"/>
    <a:srgbClr val="0000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F8B28E2-F74E-45F4-A2C1-5AA038643D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5E51A0-BCB7-4FD3-BD69-B75C778BDD1C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432C-9BCC-4EDD-9F62-EB0FB163EA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279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B60878-E0C8-4289-97D1-11D0F5873899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4FD46-58F2-4C59-9FBF-C9E9831E69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69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CD4C6C-8DCB-4355-A9D9-BF0A46F50977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56A91-CEF5-484A-B160-7FFC32038F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61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46DCF4-E177-4C7B-84A5-2F8F95D5725E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7AA73-63EF-4C3F-92DE-11705AF2774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038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A5C25-4C22-47E2-9D82-F1A314CE8822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BF33-0AAC-4AD2-882B-89B4AB5B4C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00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2A1653-8AE0-4217-AF50-8DD1518D01FA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556F8-B382-448D-B5A6-437CB4F96E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96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90CF20-0424-4C40-81D8-9884E738074B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9F8D-E1EE-4554-9698-C5DBF777CC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85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D9DA4A-E31D-4A9F-BAAC-DC8212C1D5A3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673-9FB4-41A1-B449-0824771B080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713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01FCCB-DBCE-4F42-9960-119FE8907562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0B8AF-E56C-4A4F-BCF9-0A61CA815B9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05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D93627-6B66-4DB4-897B-CECC0A0F0C7C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89804-834D-4AA1-9C61-FCD50ED4723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56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5036C3-421A-47AA-AA06-DBC04C843ADC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C3625-E84A-46AB-BAC0-4C4A1227FD7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92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9E7F6AD-EE49-4F85-833B-073A9C73D6B0}" type="datetime1">
              <a:rPr lang="en-US" smtClean="0"/>
              <a:pPr>
                <a:defRPr/>
              </a:pPr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2013 © GG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FB6A9-4844-48C1-B124-F193327D4C9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857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amtasia/SPSSorientation.mp4" TargetMode="External"/><Relationship Id="rId2" Type="http://schemas.openxmlformats.org/officeDocument/2006/relationships/hyperlink" Target="GradedAssignment_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SurveyChartsF2007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SampleExamQns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nalExam5250F2007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urveys.coba.unt.edu/ws/wsb.dll/Ganesh/CP5250wsF2007.htm" TargetMode="External"/><Relationship Id="rId2" Type="http://schemas.openxmlformats.org/officeDocument/2006/relationships/hyperlink" Target="COBAbubbleevaluationF06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StudentCommentsMKTG5250007Fall2007.pdf" TargetMode="External"/><Relationship Id="rId5" Type="http://schemas.openxmlformats.org/officeDocument/2006/relationships/hyperlink" Target="WS5250CPreportF07.pdf" TargetMode="External"/><Relationship Id="rId4" Type="http://schemas.openxmlformats.org/officeDocument/2006/relationships/hyperlink" Target="WS5250CPreportF06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bwINET5250F07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inyurl.com/Malhotra6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Web5250syllabusF2013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SamsonTech.pdf" TargetMode="External"/><Relationship Id="rId13" Type="http://schemas.openxmlformats.org/officeDocument/2006/relationships/hyperlink" Target="Camtasia/LegalAlpha.mp4" TargetMode="External"/><Relationship Id="rId3" Type="http://schemas.openxmlformats.org/officeDocument/2006/relationships/hyperlink" Target="TechSmith.pdf" TargetMode="External"/><Relationship Id="rId7" Type="http://schemas.openxmlformats.org/officeDocument/2006/relationships/hyperlink" Target="samsonmic.pdf" TargetMode="External"/><Relationship Id="rId12" Type="http://schemas.openxmlformats.org/officeDocument/2006/relationships/hyperlink" Target="Camtasia/Library.mp4" TargetMode="External"/><Relationship Id="rId2" Type="http://schemas.openxmlformats.org/officeDocument/2006/relationships/hyperlink" Target="ConcomittantVariat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Camtasia.pdf" TargetMode="External"/><Relationship Id="rId11" Type="http://schemas.openxmlformats.org/officeDocument/2006/relationships/hyperlink" Target="Camtasia/20XXElections.mp4" TargetMode="External"/><Relationship Id="rId5" Type="http://schemas.openxmlformats.org/officeDocument/2006/relationships/hyperlink" Target="AdobeZoomButtons.pdf" TargetMode="External"/><Relationship Id="rId10" Type="http://schemas.openxmlformats.org/officeDocument/2006/relationships/hyperlink" Target="Camtasia/ACUS_J.mp4" TargetMode="External"/><Relationship Id="rId4" Type="http://schemas.openxmlformats.org/officeDocument/2006/relationships/hyperlink" Target="SnagIt.pdf" TargetMode="External"/><Relationship Id="rId9" Type="http://schemas.openxmlformats.org/officeDocument/2006/relationships/hyperlink" Target="Wacom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GradedAssignment_2.pdf" TargetMode="External"/><Relationship Id="rId2" Type="http://schemas.openxmlformats.org/officeDocument/2006/relationships/hyperlink" Target="GradedAssignment_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amtasia/QualtricsIntroduction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>
                <a:latin typeface="Comic Sans MS" panose="030F0702030302020204" pitchFamily="66" charset="0"/>
              </a:rPr>
              <a:t>Teaching Marketing Research Online</a:t>
            </a:r>
          </a:p>
        </p:txBody>
      </p:sp>
      <p:pic>
        <p:nvPicPr>
          <p:cNvPr id="3079" name="Picture 6" descr="sm-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81463" y="3067050"/>
            <a:ext cx="979487" cy="971550"/>
          </a:xfrm>
          <a:noFill/>
        </p:spPr>
      </p:pic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26D0BA8-F37A-4111-8FB2-FFCBC50F9954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/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704850" y="2057400"/>
            <a:ext cx="7758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0">
                <a:solidFill>
                  <a:schemeClr val="tx1"/>
                </a:solidFill>
                <a:latin typeface="Comic Sans MS" panose="030F0702030302020204" pitchFamily="66" charset="0"/>
              </a:rPr>
              <a:t>The experience of creating and offering such a class!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2971800" y="5029200"/>
            <a:ext cx="3021013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b="0">
                <a:solidFill>
                  <a:schemeClr val="folHlink"/>
                </a:solidFill>
                <a:latin typeface="Comic Sans MS" panose="030F0702030302020204" pitchFamily="66" charset="0"/>
              </a:rPr>
              <a:t>University of North Texas</a:t>
            </a:r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2971800" y="4724400"/>
            <a:ext cx="3038475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b="0">
                <a:solidFill>
                  <a:srgbClr val="686FCC"/>
                </a:solidFill>
                <a:latin typeface="Comic Sans MS" panose="030F0702030302020204" pitchFamily="66" charset="0"/>
              </a:rPr>
              <a:t>Gopala “GG” GANESH, PhD</a:t>
            </a:r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3295650" y="5334000"/>
            <a:ext cx="2365375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b="0">
                <a:solidFill>
                  <a:srgbClr val="008000"/>
                </a:solidFill>
                <a:latin typeface="Comic Sans MS" panose="030F0702030302020204" pitchFamily="66" charset="0"/>
              </a:rPr>
              <a:t>Denton, Texas, USA</a:t>
            </a:r>
          </a:p>
          <a:p>
            <a:pPr algn="ctr" eaLnBrk="1" hangingPunct="1">
              <a:lnSpc>
                <a:spcPct val="80000"/>
              </a:lnSpc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en-US" altLang="en-US" sz="1800" b="0">
                <a:solidFill>
                  <a:srgbClr val="7030A0"/>
                </a:solidFill>
                <a:latin typeface="Comic Sans MS" panose="030F0702030302020204" pitchFamily="66" charset="0"/>
              </a:rPr>
              <a:t>ganesh@unt.edu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>
                <a:latin typeface="Comic Sans MS" panose="030F0702030302020204" pitchFamily="66" charset="0"/>
              </a:rPr>
              <a:t>Graded Assignments in INET MR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905000"/>
            <a:ext cx="8686800" cy="3886200"/>
          </a:xfrm>
        </p:spPr>
        <p:txBody>
          <a:bodyPr/>
          <a:lstStyle/>
          <a:p>
            <a:pPr lvl="1" eaLnBrk="1" hangingPunct="1"/>
            <a:r>
              <a:rPr lang="en-US" altLang="en-US" smtClean="0">
                <a:latin typeface="Comic Sans MS" panose="030F0702030302020204" pitchFamily="66" charset="0"/>
                <a:hlinkClick r:id="rId2" action="ppaction://hlinkfile"/>
              </a:rPr>
              <a:t>GA 3: Basic Data Analysis</a:t>
            </a:r>
            <a:endParaRPr lang="en-US" altLang="en-US" smtClean="0">
              <a:latin typeface="Comic Sans MS" panose="030F0702030302020204" pitchFamily="66" charset="0"/>
            </a:endParaRPr>
          </a:p>
          <a:p>
            <a:pPr lvl="2" eaLnBrk="1" hangingPunct="1"/>
            <a:r>
              <a:rPr lang="en-US" altLang="en-US" smtClean="0">
                <a:latin typeface="Comic Sans MS" panose="030F0702030302020204" pitchFamily="66" charset="0"/>
              </a:rPr>
              <a:t>Worth 15% of semester. </a:t>
            </a:r>
          </a:p>
          <a:p>
            <a:pPr lvl="2" eaLnBrk="1" hangingPunct="1"/>
            <a:r>
              <a:rPr lang="en-US" altLang="en-US" smtClean="0">
                <a:latin typeface="Comic Sans MS" panose="030F0702030302020204" pitchFamily="66" charset="0"/>
              </a:rPr>
              <a:t>Group project</a:t>
            </a:r>
          </a:p>
          <a:p>
            <a:pPr lvl="2" eaLnBrk="1" hangingPunct="1"/>
            <a:r>
              <a:rPr lang="en-US" altLang="en-US" smtClean="0">
                <a:latin typeface="Comic Sans MS" panose="030F0702030302020204" pitchFamily="66" charset="0"/>
              </a:rPr>
              <a:t>Team’s own discussion area and chat room</a:t>
            </a:r>
          </a:p>
          <a:p>
            <a:pPr lvl="2" eaLnBrk="1" hangingPunct="1"/>
            <a:r>
              <a:rPr lang="en-US" altLang="en-US" smtClean="0">
                <a:latin typeface="Comic Sans MS" panose="030F0702030302020204" pitchFamily="66" charset="0"/>
                <a:hlinkClick r:id="rId3" action="ppaction://hlinkfile"/>
              </a:rPr>
              <a:t>SPSS tutorial</a:t>
            </a:r>
            <a:endParaRPr lang="en-US" altLang="en-US" smtClean="0">
              <a:latin typeface="Comic Sans MS" panose="030F0702030302020204" pitchFamily="66" charset="0"/>
            </a:endParaRPr>
          </a:p>
          <a:p>
            <a:pPr lvl="2" eaLnBrk="1" hangingPunct="1"/>
            <a:r>
              <a:rPr lang="en-US" altLang="en-US" smtClean="0">
                <a:latin typeface="Comic Sans MS" panose="030F0702030302020204" pitchFamily="66" charset="0"/>
              </a:rPr>
              <a:t>Basic analysis of the GA 3 survey data</a:t>
            </a:r>
          </a:p>
          <a:p>
            <a:pPr lvl="2" eaLnBrk="1" hangingPunct="1"/>
            <a:r>
              <a:rPr lang="en-US" altLang="en-US" smtClean="0">
                <a:latin typeface="Comic Sans MS" panose="030F0702030302020204" pitchFamily="66" charset="0"/>
                <a:hlinkClick r:id="rId4" action="ppaction://hlinkfile"/>
              </a:rPr>
              <a:t>Chart</a:t>
            </a:r>
            <a:r>
              <a:rPr lang="en-US" altLang="en-US" smtClean="0">
                <a:latin typeface="Comic Sans MS" panose="030F0702030302020204" pitchFamily="66" charset="0"/>
              </a:rPr>
              <a:t> the data and write a report</a:t>
            </a:r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B7A261C-4EE9-4427-8176-C74C162FF1F9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Comic Sans MS" panose="030F0702030302020204" pitchFamily="66" charset="0"/>
              </a:rPr>
              <a:t>Graded Assignments in INET MR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Comic Sans MS" panose="030F0702030302020204" pitchFamily="66" charset="0"/>
              </a:rPr>
              <a:t>Chapter Quizzes</a:t>
            </a:r>
          </a:p>
          <a:p>
            <a:pPr lvl="1" eaLnBrk="1" hangingPunct="1"/>
            <a:r>
              <a:rPr lang="en-US" altLang="en-US" sz="2400" smtClean="0">
                <a:latin typeface="Comic Sans MS" panose="030F0702030302020204" pitchFamily="66" charset="0"/>
              </a:rPr>
              <a:t>Online quizzes</a:t>
            </a:r>
          </a:p>
          <a:p>
            <a:pPr lvl="1" eaLnBrk="1" hangingPunct="1"/>
            <a:r>
              <a:rPr lang="en-US" altLang="en-US" sz="2400" smtClean="0">
                <a:latin typeface="Comic Sans MS" panose="030F0702030302020204" pitchFamily="66" charset="0"/>
              </a:rPr>
              <a:t>Worth 50% of semester </a:t>
            </a:r>
          </a:p>
          <a:p>
            <a:pPr lvl="1" eaLnBrk="1" hangingPunct="1"/>
            <a:r>
              <a:rPr lang="en-US" altLang="en-US" sz="2400" smtClean="0">
                <a:latin typeface="Comic Sans MS" panose="030F0702030302020204" pitchFamily="66" charset="0"/>
              </a:rPr>
              <a:t>3 hours per quiz</a:t>
            </a:r>
          </a:p>
          <a:p>
            <a:pPr lvl="1" eaLnBrk="1" hangingPunct="1"/>
            <a:r>
              <a:rPr lang="en-US" altLang="en-US" sz="2400" smtClean="0">
                <a:latin typeface="Comic Sans MS" panose="030F0702030302020204" pitchFamily="66" charset="0"/>
              </a:rPr>
              <a:t>Set of chapters per quiz</a:t>
            </a:r>
          </a:p>
          <a:p>
            <a:pPr lvl="1" eaLnBrk="1" hangingPunct="1"/>
            <a:r>
              <a:rPr lang="en-US" altLang="en-US" sz="2400" smtClean="0">
                <a:latin typeface="Comic Sans MS" panose="030F0702030302020204" pitchFamily="66" charset="0"/>
              </a:rPr>
              <a:t>25 objective questions on key concepts</a:t>
            </a:r>
          </a:p>
          <a:p>
            <a:pPr lvl="2" eaLnBrk="1" hangingPunct="1"/>
            <a:r>
              <a:rPr lang="en-US" altLang="en-US" sz="2000" smtClean="0">
                <a:latin typeface="Comic Sans MS" panose="030F0702030302020204" pitchFamily="66" charset="0"/>
              </a:rPr>
              <a:t>15 right off chapter material; 10”application”</a:t>
            </a:r>
          </a:p>
          <a:p>
            <a:pPr lvl="2" eaLnBrk="1" hangingPunct="1"/>
            <a:r>
              <a:rPr lang="en-US" altLang="en-US" sz="2000" smtClean="0">
                <a:latin typeface="Comic Sans MS" panose="030F0702030302020204" pitchFamily="66" charset="0"/>
              </a:rPr>
              <a:t>using micro-case scenarios</a:t>
            </a:r>
          </a:p>
          <a:p>
            <a:pPr lvl="1" eaLnBrk="1" hangingPunct="1"/>
            <a:r>
              <a:rPr lang="en-US" altLang="en-US" sz="2400" smtClean="0">
                <a:latin typeface="Comic Sans MS" panose="030F0702030302020204" pitchFamily="66" charset="0"/>
              </a:rPr>
              <a:t>Here are a few </a:t>
            </a:r>
            <a:r>
              <a:rPr lang="en-US" altLang="en-US" sz="2400" smtClean="0">
                <a:latin typeface="Comic Sans MS" panose="030F0702030302020204" pitchFamily="66" charset="0"/>
                <a:hlinkClick r:id="rId2" action="ppaction://hlinkfile"/>
              </a:rPr>
              <a:t>sample questions</a:t>
            </a:r>
            <a:endParaRPr lang="en-US" altLang="en-US" sz="2400" smtClean="0">
              <a:latin typeface="Comic Sans MS" panose="030F0702030302020204" pitchFamily="66" charset="0"/>
            </a:endParaRPr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F7EA70E-6369-404D-86B1-6B0BF0E2AFBE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Comic Sans MS" panose="030F0702030302020204" pitchFamily="66" charset="0"/>
              </a:rPr>
              <a:t>Graded Assignments in INET MR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686800" cy="38862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sz="2400" smtClean="0">
                <a:latin typeface="Comic Sans MS" panose="030F0702030302020204" pitchFamily="66" charset="0"/>
                <a:hlinkClick r:id="rId2" action="ppaction://hlinkfile"/>
              </a:rPr>
              <a:t>Final Examination</a:t>
            </a:r>
            <a:endParaRPr lang="en-US" altLang="en-US" sz="2400" smtClean="0">
              <a:latin typeface="Comic Sans MS" panose="030F0702030302020204" pitchFamily="66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>
                <a:latin typeface="Comic Sans MS" panose="030F0702030302020204" pitchFamily="66" charset="0"/>
              </a:rPr>
              <a:t>Worth 20% of semester.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>
                <a:latin typeface="Comic Sans MS" panose="030F0702030302020204" pitchFamily="66" charset="0"/>
              </a:rPr>
              <a:t>Watch the A+Vs, do the SPSS analysis of  GA3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>
                <a:latin typeface="Comic Sans MS" panose="030F0702030302020204" pitchFamily="66" charset="0"/>
              </a:rPr>
              <a:t>Topic: Basic Statistics and Hypothesis Testing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Recoding variables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Frequencies, Descriptives, Means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Cross tabulation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Chi Square contingency test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T-test of 2 independent samples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T-test of 2 related samples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Single sample T-test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Oneway ANOVA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Correlation: Bivariate and Partial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Simple regression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>
                <a:latin typeface="Comic Sans MS" panose="030F0702030302020204" pitchFamily="66" charset="0"/>
              </a:rPr>
              <a:t>Topic: Multivariate Data Analysis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Analysis of Variance: GLM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Multiple regression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Discriminant Analysis, Factor Analysis, Cluster Analysis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9B2870C-6F62-43D7-8B04-3FE67E299C3A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Comic Sans MS" panose="030F0702030302020204" pitchFamily="66" charset="0"/>
              </a:rPr>
              <a:t>Student Feedback on INET MR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924800" cy="35321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End of semester </a:t>
            </a:r>
            <a:r>
              <a:rPr lang="en-US" altLang="en-US" sz="2400" smtClean="0">
                <a:latin typeface="Comic Sans MS" panose="030F0702030302020204" pitchFamily="66" charset="0"/>
                <a:hlinkClick r:id="rId2" action="ppaction://hlinkfile"/>
              </a:rPr>
              <a:t>CoBA evaluation instrument</a:t>
            </a:r>
            <a:endParaRPr lang="en-US" altLang="en-US" sz="24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Custom </a:t>
            </a:r>
            <a:r>
              <a:rPr lang="en-US" altLang="en-US" sz="2400" smtClean="0">
                <a:latin typeface="Comic Sans MS" panose="030F0702030302020204" pitchFamily="66" charset="0"/>
                <a:hlinkClick r:id="rId3"/>
              </a:rPr>
              <a:t>Course Perceptions Survey</a:t>
            </a:r>
            <a:endParaRPr lang="en-US" altLang="en-US" sz="24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Only 12 responses in F06 and another 15 in F07. Not enough for detailed analysis.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Still, here is the Web Suryor report!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  <a:hlinkClick r:id="rId4" action="ppaction://hlinkfile"/>
              </a:rPr>
              <a:t>Fall 2006</a:t>
            </a:r>
            <a:r>
              <a:rPr lang="en-US" altLang="en-US" sz="2000" smtClean="0">
                <a:latin typeface="Comic Sans MS" panose="030F0702030302020204" pitchFamily="66" charset="0"/>
              </a:rPr>
              <a:t> and </a:t>
            </a:r>
            <a:r>
              <a:rPr lang="en-US" altLang="en-US" sz="2000" smtClean="0">
                <a:latin typeface="Comic Sans MS" panose="030F0702030302020204" pitchFamily="66" charset="0"/>
                <a:hlinkClick r:id="rId5" action="ppaction://hlinkfile"/>
              </a:rPr>
              <a:t>Fall 2007</a:t>
            </a:r>
            <a:endParaRPr lang="en-US" altLang="en-US" sz="21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Generally positive </a:t>
            </a:r>
            <a:r>
              <a:rPr lang="en-US" altLang="en-US" sz="2400" smtClean="0">
                <a:latin typeface="Comic Sans MS" panose="030F0702030302020204" pitchFamily="66" charset="0"/>
                <a:hlinkClick r:id="rId6" action="ppaction://hlinkfile"/>
              </a:rPr>
              <a:t>open-ended</a:t>
            </a:r>
            <a:r>
              <a:rPr lang="en-US" altLang="en-US" sz="2400" smtClean="0">
                <a:latin typeface="Comic Sans MS" panose="030F0702030302020204" pitchFamily="66" charset="0"/>
              </a:rPr>
              <a:t> student comments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Liked communications aspects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Did not like workload, time pressure of GA 5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Fall 06, fixed in Fall 07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having to come to campus for tests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600" smtClean="0">
                <a:latin typeface="Comic Sans MS" panose="030F0702030302020204" pitchFamily="66" charset="0"/>
              </a:rPr>
              <a:t>Fall 06, fixed in Fall 07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group work in some instances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1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100" smtClean="0">
              <a:latin typeface="Comic Sans MS" panose="030F0702030302020204" pitchFamily="66" charset="0"/>
            </a:endParaRPr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08079D4-B593-4DA2-912F-1407FA63D9F5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>
                <a:latin typeface="Comic Sans MS" panose="030F0702030302020204" pitchFamily="66" charset="0"/>
              </a:rPr>
              <a:t>Objectives of this Presentation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340600" cy="3736975"/>
          </a:xfrm>
        </p:spPr>
        <p:txBody>
          <a:bodyPr/>
          <a:lstStyle/>
          <a:p>
            <a:pPr eaLnBrk="1" hangingPunct="1"/>
            <a:r>
              <a:rPr lang="en-US" altLang="en-US" sz="2400" smtClean="0">
                <a:latin typeface="Comic Sans MS" panose="030F0702030302020204" pitchFamily="66" charset="0"/>
              </a:rPr>
              <a:t>Describe the Online MR course:</a:t>
            </a:r>
          </a:p>
          <a:p>
            <a:pPr marL="692150" lvl="1" indent="-347663" eaLnBrk="1" hangingPunct="1"/>
            <a:r>
              <a:rPr lang="en-US" altLang="en-US" sz="2000" smtClean="0">
                <a:latin typeface="Comic Sans MS" panose="030F0702030302020204" pitchFamily="66" charset="0"/>
              </a:rPr>
              <a:t>Content</a:t>
            </a:r>
          </a:p>
          <a:p>
            <a:pPr marL="692150" lvl="1" indent="-347663" eaLnBrk="1" hangingPunct="1"/>
            <a:r>
              <a:rPr lang="en-US" altLang="en-US" sz="2000" smtClean="0">
                <a:latin typeface="Comic Sans MS" panose="030F0702030302020204" pitchFamily="66" charset="0"/>
              </a:rPr>
              <a:t>Sequence</a:t>
            </a:r>
          </a:p>
          <a:p>
            <a:pPr marL="692150" lvl="1" indent="-347663" eaLnBrk="1" hangingPunct="1"/>
            <a:r>
              <a:rPr lang="en-US" altLang="en-US" sz="2000" smtClean="0">
                <a:latin typeface="Comic Sans MS" panose="030F0702030302020204" pitchFamily="66" charset="0"/>
              </a:rPr>
              <a:t>Assignments</a:t>
            </a:r>
          </a:p>
          <a:p>
            <a:pPr marL="692150" lvl="1" indent="-347663" eaLnBrk="1" hangingPunct="1"/>
            <a:r>
              <a:rPr lang="en-US" altLang="en-US" sz="2000" smtClean="0">
                <a:latin typeface="Comic Sans MS" panose="030F0702030302020204" pitchFamily="66" charset="0"/>
              </a:rPr>
              <a:t>Feedback</a:t>
            </a:r>
          </a:p>
          <a:p>
            <a:pPr eaLnBrk="1" hangingPunct="1"/>
            <a:r>
              <a:rPr lang="en-US" altLang="en-US" sz="2400" smtClean="0">
                <a:latin typeface="Comic Sans MS" panose="030F0702030302020204" pitchFamily="66" charset="0"/>
              </a:rPr>
              <a:t>Demonstrate the web implementation</a:t>
            </a:r>
          </a:p>
          <a:p>
            <a:pPr eaLnBrk="1" hangingPunct="1"/>
            <a:r>
              <a:rPr lang="en-US" altLang="en-US" sz="2400" smtClean="0">
                <a:latin typeface="Comic Sans MS" panose="030F0702030302020204" pitchFamily="66" charset="0"/>
              </a:rPr>
              <a:t>This presentation is </a:t>
            </a:r>
            <a:r>
              <a:rPr lang="en-US" altLang="en-US" sz="2400" smtClean="0">
                <a:latin typeface="Comic Sans MS" panose="030F0702030302020204" pitchFamily="66" charset="0"/>
                <a:hlinkClick r:id="rId2" action="ppaction://hlinkfile"/>
              </a:rPr>
              <a:t>printable</a:t>
            </a:r>
            <a:r>
              <a:rPr lang="en-US" altLang="en-US" sz="2400" smtClean="0"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8F40386-BCED-42B9-9EE4-0B1BB863BED7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Comic Sans MS" panose="030F0702030302020204" pitchFamily="66" charset="0"/>
              </a:rPr>
              <a:t>Teaching Marketing Research via the INET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3225"/>
            <a:ext cx="8001000" cy="37369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A unique MBA-level course, in many ways!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Concept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Execution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Implementation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Mandatory for marketing MBAs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Assumes basic familiarity with Marketing Principles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Has always been an MBA elective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INET section taught every Fall since 2006.</a:t>
            </a:r>
            <a:endParaRPr lang="en-US" altLang="en-US" sz="20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Objective: Make the Web content nearly identical to the traditional class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Perhaps there is more online, since time is not a constraint!</a:t>
            </a:r>
          </a:p>
          <a:p>
            <a:pPr marL="987425" lvl="2" indent="-293688" eaLnBrk="1" hangingPunct="1">
              <a:lnSpc>
                <a:spcPct val="80000"/>
              </a:lnSpc>
            </a:pPr>
            <a:r>
              <a:rPr lang="en-US" altLang="en-US" sz="1800" smtClean="0">
                <a:latin typeface="Comic Sans MS" panose="030F0702030302020204" pitchFamily="66" charset="0"/>
              </a:rPr>
              <a:t> Not limited to 3 hours a week in a face-to-face class!</a:t>
            </a:r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005551-0E92-439C-B1F9-625468888C46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latin typeface="Comic Sans MS" panose="030F0702030302020204" pitchFamily="66" charset="0"/>
              </a:rPr>
              <a:t>Teaching Marketing Research via the INET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69225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Required text book: </a:t>
            </a:r>
            <a:r>
              <a:rPr lang="en-US" altLang="en-US" sz="2400" smtClean="0">
                <a:latin typeface="Comic Sans MS" panose="030F0702030302020204" pitchFamily="66" charset="0"/>
                <a:hlinkClick r:id="rId2"/>
              </a:rPr>
              <a:t>Malhotra 6/e MR</a:t>
            </a:r>
            <a:r>
              <a:rPr lang="en-US" altLang="en-US" sz="2400" smtClean="0">
                <a:latin typeface="Comic Sans MS" panose="030F0702030302020204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Between 15 to 25 students every Fall.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Other possibilities: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>
                <a:latin typeface="Comic Sans MS" panose="030F0702030302020204" pitchFamily="66" charset="0"/>
              </a:rPr>
              <a:t>outside my university,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>
                <a:latin typeface="Comic Sans MS" panose="030F0702030302020204" pitchFamily="66" charset="0"/>
              </a:rPr>
              <a:t>as a MR refresher for execs,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>
                <a:latin typeface="Comic Sans MS" panose="030F0702030302020204" pitchFamily="66" charset="0"/>
              </a:rPr>
              <a:t>many opportunities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1600" smtClean="0">
              <a:latin typeface="Comic Sans MS" panose="030F0702030302020204" pitchFamily="66" charset="0"/>
            </a:endParaRP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E5268E2-4663-425E-9A0A-6308D37C8BAE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Comic Sans MS" panose="030F0702030302020204" pitchFamily="66" charset="0"/>
              </a:rPr>
              <a:t>Teaching MR via INET: the Objectives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Comic Sans MS" panose="030F0702030302020204" pitchFamily="66" charset="0"/>
              </a:rPr>
              <a:t>Overview of basic Marketing Research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Comic Sans MS" panose="030F0702030302020204" pitchFamily="66" charset="0"/>
              </a:rPr>
              <a:t>Good managerial quantitative MR skills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Sampling and confidence interval concepts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Basic data analysis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Advanced data analysis: MV methods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SPSS skills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Comic Sans MS" panose="030F0702030302020204" pitchFamily="66" charset="0"/>
              </a:rPr>
              <a:t>Good presentation skills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Creating effective charts and graphs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Comic Sans MS" panose="030F0702030302020204" pitchFamily="66" charset="0"/>
              </a:rPr>
              <a:t>Hands-on marketing research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Comic Sans MS" panose="030F0702030302020204" pitchFamily="66" charset="0"/>
              </a:rPr>
              <a:t>Current </a:t>
            </a:r>
            <a:r>
              <a:rPr lang="en-US" altLang="en-US" sz="2800" smtClean="0">
                <a:latin typeface="Comic Sans MS" panose="030F0702030302020204" pitchFamily="66" charset="0"/>
                <a:hlinkClick r:id="rId2" action="ppaction://hlinkfile"/>
              </a:rPr>
              <a:t>Syllabus</a:t>
            </a:r>
            <a:endParaRPr lang="en-US" altLang="en-US" sz="2800" smtClean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latin typeface="Comic Sans MS" panose="030F0702030302020204" pitchFamily="66" charset="0"/>
            </a:endParaRPr>
          </a:p>
          <a:p>
            <a:pPr marL="692150" lvl="1" indent="-347663" eaLnBrk="1" hangingPunct="1">
              <a:lnSpc>
                <a:spcPct val="90000"/>
              </a:lnSpc>
              <a:buFontTx/>
              <a:buNone/>
            </a:pPr>
            <a:endParaRPr lang="en-US" altLang="en-US" sz="2600" smtClean="0">
              <a:latin typeface="Comic Sans MS" panose="030F0702030302020204" pitchFamily="66" charset="0"/>
            </a:endParaRPr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0A5B6BA-AFB0-4433-BDEF-917F25366769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Comic Sans MS" panose="030F0702030302020204" pitchFamily="66" charset="0"/>
              </a:rPr>
              <a:t>Teaching MR via the INET: the Modules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idx="1"/>
          </p:nvPr>
        </p:nvSpPr>
        <p:spPr>
          <a:xfrm>
            <a:off x="836613" y="2105025"/>
            <a:ext cx="7773987" cy="3556000"/>
          </a:xfrm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01: Introduction to MR</a:t>
            </a:r>
            <a:endParaRPr lang="en-US" altLang="en-US" sz="2100" smtClean="0">
              <a:latin typeface="Comic Sans MS" panose="030F0702030302020204" pitchFamily="66" charset="0"/>
            </a:endParaRP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02: The MR Problem and Research Design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03: Exploratory Research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04: Descriptive and Causal Research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05: Measurement, Scaling and Questionnaire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06: Sampling Concepts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07: Fieldwork and Data Preparation</a:t>
            </a:r>
          </a:p>
          <a:p>
            <a:pPr marL="469900" indent="-469900" eaLnBrk="1" hangingPunct="1">
              <a:lnSpc>
                <a:spcPct val="80000"/>
              </a:lnSpc>
            </a:pPr>
            <a:endParaRPr lang="en-US" altLang="en-US" sz="2400" smtClean="0">
              <a:latin typeface="Comic Sans MS" panose="030F0702030302020204" pitchFamily="66" charset="0"/>
            </a:endParaRP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2E5DA48-4470-403E-A15E-D3B29B5C8A6E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Comic Sans MS" panose="030F0702030302020204" pitchFamily="66" charset="0"/>
              </a:rPr>
              <a:t>Teaching MR via the INET: the Modules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836613" y="2105025"/>
            <a:ext cx="7773987" cy="3556000"/>
          </a:xfrm>
        </p:spPr>
        <p:txBody>
          <a:bodyPr/>
          <a:lstStyle/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08: Basic Data Analysis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09: Analysis of Variance and Covariance</a:t>
            </a:r>
            <a:endParaRPr lang="en-US" altLang="en-US" sz="2100" smtClean="0">
              <a:latin typeface="Comic Sans MS" panose="030F0702030302020204" pitchFamily="66" charset="0"/>
            </a:endParaRP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10: Correlation and Regression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MR11: Discriminant, Factor and Cluster Analysis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12: MD Scaling and Conjoint Analysis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13: Report Preparation and Presentation</a:t>
            </a:r>
          </a:p>
          <a:p>
            <a:pPr marL="469900" indent="-469900" eaLnBrk="1" hangingPunct="1">
              <a:lnSpc>
                <a:spcPct val="80000"/>
              </a:lnSpc>
            </a:pPr>
            <a:r>
              <a:rPr lang="en-US" altLang="en-US" sz="2400" smtClean="0">
                <a:latin typeface="Comic Sans MS" panose="030F0702030302020204" pitchFamily="66" charset="0"/>
              </a:rPr>
              <a:t>MR 14: International Marketing Research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C6042C7-ED7D-494F-AD93-5049324BEEBB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Comic Sans MS" panose="030F0702030302020204" pitchFamily="66" charset="0"/>
              </a:rPr>
              <a:t>Special Resources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0825"/>
            <a:ext cx="7543800" cy="37369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 dirty="0" smtClean="0">
                <a:latin typeface="Comic Sans MS" pitchFamily="66" charset="0"/>
              </a:rPr>
              <a:t>Main vehicle is a PowerPoint presentation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omic Sans MS" pitchFamily="66" charset="0"/>
              </a:rPr>
              <a:t>In enhanced PDF format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Comic Sans MS" pitchFamily="66" charset="0"/>
              </a:rPr>
              <a:t>Hyper-linked materials in multiple formats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omic Sans MS" pitchFamily="66" charset="0"/>
              </a:rPr>
              <a:t>Word documents as </a:t>
            </a:r>
            <a:r>
              <a:rPr lang="en-US" sz="2000" dirty="0" smtClean="0">
                <a:latin typeface="Comic Sans MS" pitchFamily="66" charset="0"/>
                <a:hlinkClick r:id="rId2" action="ppaction://hlinkfile"/>
              </a:rPr>
              <a:t>Adobe </a:t>
            </a:r>
            <a:r>
              <a:rPr lang="en-US" sz="2000" dirty="0" err="1" smtClean="0">
                <a:latin typeface="Comic Sans MS" pitchFamily="66" charset="0"/>
                <a:hlinkClick r:id="rId2" action="ppaction://hlinkfile"/>
              </a:rPr>
              <a:t>pdf</a:t>
            </a:r>
            <a:endParaRPr lang="en-US" sz="2000" dirty="0" smtClean="0">
              <a:latin typeface="Comic Sans MS" pitchFamily="66" charset="0"/>
            </a:endParaRPr>
          </a:p>
          <a:p>
            <a:pPr lvl="1" eaLnBrk="1" hangingPunct="1">
              <a:defRPr/>
            </a:pPr>
            <a:r>
              <a:rPr lang="en-US" sz="2000" dirty="0" smtClean="0">
                <a:latin typeface="Comic Sans MS" pitchFamily="66" charset="0"/>
              </a:rPr>
              <a:t>Excel files</a:t>
            </a:r>
          </a:p>
          <a:p>
            <a:pPr lvl="1" eaLnBrk="1" hangingPunct="1">
              <a:defRPr/>
            </a:pPr>
            <a:r>
              <a:rPr lang="en-US" sz="2000" dirty="0" smtClean="0">
                <a:latin typeface="Comic Sans MS" pitchFamily="66" charset="0"/>
              </a:rPr>
              <a:t>Extensive use of two products from </a:t>
            </a:r>
            <a:r>
              <a:rPr lang="en-US" sz="2000" dirty="0" err="1" smtClean="0">
                <a:latin typeface="Comic Sans MS" pitchFamily="66" charset="0"/>
                <a:hlinkClick r:id="rId3" action="ppaction://hlinkfile"/>
              </a:rPr>
              <a:t>TechSmith</a:t>
            </a:r>
            <a:endParaRPr lang="en-US" sz="2000" dirty="0" smtClean="0">
              <a:latin typeface="Comic Sans MS" pitchFamily="66" charset="0"/>
            </a:endParaRPr>
          </a:p>
          <a:p>
            <a:pPr marL="987425" lvl="2" indent="-293688" eaLnBrk="1" hangingPunct="1">
              <a:defRPr/>
            </a:pPr>
            <a:r>
              <a:rPr lang="en-US" sz="1800" dirty="0" smtClean="0">
                <a:latin typeface="Comic Sans MS" pitchFamily="66" charset="0"/>
                <a:hlinkClick r:id="rId4" action="ppaction://hlinkfile"/>
              </a:rPr>
              <a:t>Snag It!</a:t>
            </a:r>
            <a:r>
              <a:rPr lang="en-US" sz="1800" dirty="0" smtClean="0">
                <a:latin typeface="Comic Sans MS" pitchFamily="66" charset="0"/>
              </a:rPr>
              <a:t> for </a:t>
            </a:r>
            <a:r>
              <a:rPr lang="en-US" sz="1800" dirty="0" smtClean="0">
                <a:latin typeface="Comic Sans MS" pitchFamily="66" charset="0"/>
                <a:hlinkClick r:id="rId5" action="ppaction://hlinkfile"/>
              </a:rPr>
              <a:t>static screen shots</a:t>
            </a:r>
            <a:endParaRPr lang="en-US" sz="1800" dirty="0" smtClean="0">
              <a:latin typeface="Comic Sans MS" pitchFamily="66" charset="0"/>
            </a:endParaRPr>
          </a:p>
          <a:p>
            <a:pPr marL="987425" lvl="2" indent="-293688" eaLnBrk="1" hangingPunct="1">
              <a:defRPr/>
            </a:pPr>
            <a:r>
              <a:rPr lang="en-US" sz="1800" dirty="0" err="1" smtClean="0">
                <a:latin typeface="Comic Sans MS" pitchFamily="66" charset="0"/>
                <a:hlinkClick r:id="rId6" action="ppaction://hlinkfile"/>
              </a:rPr>
              <a:t>Camtasia</a:t>
            </a:r>
            <a:r>
              <a:rPr lang="en-US" sz="1800" dirty="0" smtClean="0">
                <a:latin typeface="Comic Sans MS" pitchFamily="66" charset="0"/>
              </a:rPr>
              <a:t> screen </a:t>
            </a:r>
            <a:r>
              <a:rPr lang="en-US" sz="1800" dirty="0" err="1" smtClean="0">
                <a:latin typeface="Comic Sans MS" pitchFamily="66" charset="0"/>
              </a:rPr>
              <a:t>videos+professor’s</a:t>
            </a:r>
            <a:r>
              <a:rPr lang="en-US" sz="1800" dirty="0" smtClean="0">
                <a:latin typeface="Comic Sans MS" pitchFamily="66" charset="0"/>
              </a:rPr>
              <a:t> audio explanations</a:t>
            </a:r>
          </a:p>
          <a:p>
            <a:pPr marL="1444625" lvl="3" indent="-293688" eaLnBrk="1" hangingPunct="1">
              <a:defRPr/>
            </a:pPr>
            <a:r>
              <a:rPr lang="en-US" sz="1600" dirty="0" smtClean="0">
                <a:latin typeface="Comic Sans MS" pitchFamily="66" charset="0"/>
              </a:rPr>
              <a:t>can also incorporate camcorder videos</a:t>
            </a:r>
          </a:p>
          <a:p>
            <a:pPr marL="1444625" lvl="3" indent="-293688" eaLnBrk="1" hangingPunct="1">
              <a:defRPr/>
            </a:pPr>
            <a:r>
              <a:rPr lang="en-US" sz="1600" dirty="0" smtClean="0">
                <a:latin typeface="Comic Sans MS" pitchFamily="66" charset="0"/>
              </a:rPr>
              <a:t>Additional hardware used with </a:t>
            </a:r>
            <a:r>
              <a:rPr lang="en-US" sz="1600" dirty="0" err="1" smtClean="0">
                <a:latin typeface="Comic Sans MS" pitchFamily="66" charset="0"/>
              </a:rPr>
              <a:t>Camtasia</a:t>
            </a:r>
            <a:r>
              <a:rPr lang="en-US" sz="1600" dirty="0" smtClean="0">
                <a:latin typeface="Comic Sans MS" pitchFamily="66" charset="0"/>
              </a:rPr>
              <a:t>:</a:t>
            </a:r>
          </a:p>
          <a:p>
            <a:pPr marL="1901825" lvl="4" indent="-293688" eaLnBrk="1" hangingPunct="1">
              <a:defRPr/>
            </a:pPr>
            <a:r>
              <a:rPr lang="en-US" sz="1400" dirty="0" smtClean="0">
                <a:latin typeface="Comic Sans MS" pitchFamily="66" charset="0"/>
                <a:hlinkClick r:id="rId7" action="ppaction://hlinkfile"/>
              </a:rPr>
              <a:t>Samson USB </a:t>
            </a:r>
            <a:r>
              <a:rPr lang="en-US" sz="1400" dirty="0" err="1" smtClean="0">
                <a:latin typeface="Comic Sans MS" pitchFamily="66" charset="0"/>
                <a:hlinkClick r:id="rId7" action="ppaction://hlinkfile"/>
              </a:rPr>
              <a:t>mic</a:t>
            </a:r>
            <a:r>
              <a:rPr lang="en-US" sz="1400" dirty="0" smtClean="0">
                <a:latin typeface="Comic Sans MS" pitchFamily="66" charset="0"/>
              </a:rPr>
              <a:t> from </a:t>
            </a:r>
            <a:r>
              <a:rPr lang="en-US" sz="1400" dirty="0" smtClean="0">
                <a:latin typeface="Comic Sans MS" pitchFamily="66" charset="0"/>
                <a:hlinkClick r:id="rId8" action="ppaction://hlinkfile"/>
              </a:rPr>
              <a:t>Samson Tech</a:t>
            </a:r>
            <a:endParaRPr lang="en-US" sz="1400" dirty="0" smtClean="0">
              <a:latin typeface="Comic Sans MS" pitchFamily="66" charset="0"/>
            </a:endParaRPr>
          </a:p>
          <a:p>
            <a:pPr marL="1901825" lvl="4" indent="-293688" eaLnBrk="1" hangingPunct="1">
              <a:defRPr/>
            </a:pPr>
            <a:r>
              <a:rPr lang="en-US" sz="1400" dirty="0" err="1" smtClean="0">
                <a:latin typeface="Comic Sans MS" pitchFamily="66" charset="0"/>
                <a:hlinkClick r:id="rId9" action="ppaction://hlinkfile"/>
              </a:rPr>
              <a:t>Wacom</a:t>
            </a:r>
            <a:r>
              <a:rPr lang="en-US" sz="1400" dirty="0" smtClean="0">
                <a:latin typeface="Comic Sans MS" pitchFamily="66" charset="0"/>
                <a:hlinkClick r:id="rId9" action="ppaction://hlinkfile"/>
              </a:rPr>
              <a:t> writing tablet</a:t>
            </a:r>
            <a:r>
              <a:rPr lang="en-US" sz="1400" dirty="0" smtClean="0">
                <a:latin typeface="Comic Sans MS" pitchFamily="66" charset="0"/>
              </a:rPr>
              <a:t> from </a:t>
            </a:r>
            <a:r>
              <a:rPr lang="en-US" sz="1400" dirty="0" err="1" smtClean="0">
                <a:latin typeface="Comic Sans MS" pitchFamily="66" charset="0"/>
              </a:rPr>
              <a:t>Wacom</a:t>
            </a:r>
            <a:endParaRPr lang="en-US" sz="1400" dirty="0" smtClean="0">
              <a:latin typeface="Comic Sans MS" pitchFamily="66" charset="0"/>
            </a:endParaRPr>
          </a:p>
          <a:p>
            <a:pPr marL="1444625" lvl="3" indent="-293688" eaLnBrk="1" hangingPunct="1">
              <a:defRPr/>
            </a:pPr>
            <a:r>
              <a:rPr lang="en-US" sz="1600" dirty="0" smtClean="0">
                <a:latin typeface="Comic Sans MS" pitchFamily="66" charset="0"/>
                <a:hlinkClick r:id="rId10" action="ppaction://hlinkfile"/>
              </a:rPr>
              <a:t>example 1</a:t>
            </a:r>
            <a:r>
              <a:rPr lang="en-US" sz="1600" dirty="0" smtClean="0">
                <a:latin typeface="Comic Sans MS" pitchFamily="66" charset="0"/>
              </a:rPr>
              <a:t>, </a:t>
            </a:r>
            <a:r>
              <a:rPr lang="en-US" sz="1600" dirty="0" smtClean="0">
                <a:latin typeface="Comic Sans MS" pitchFamily="66" charset="0"/>
                <a:hlinkClick r:id="rId11" action="ppaction://hlinkfile"/>
              </a:rPr>
              <a:t>example 2</a:t>
            </a:r>
            <a:r>
              <a:rPr lang="en-US" sz="1600" dirty="0" smtClean="0">
                <a:latin typeface="Comic Sans MS" pitchFamily="66" charset="0"/>
              </a:rPr>
              <a:t>, </a:t>
            </a:r>
            <a:r>
              <a:rPr lang="en-US" sz="1600" dirty="0" smtClean="0">
                <a:latin typeface="Comic Sans MS" pitchFamily="66" charset="0"/>
                <a:hlinkClick r:id="rId12" action="ppaction://hlinkfile"/>
              </a:rPr>
              <a:t>example 3</a:t>
            </a:r>
            <a:r>
              <a:rPr lang="en-US" sz="1600" dirty="0" smtClean="0">
                <a:latin typeface="Comic Sans MS" pitchFamily="66" charset="0"/>
              </a:rPr>
              <a:t>, </a:t>
            </a:r>
            <a:r>
              <a:rPr lang="en-US" sz="1600" dirty="0" smtClean="0">
                <a:latin typeface="Comic Sans MS" pitchFamily="66" charset="0"/>
                <a:hlinkClick r:id="rId13" action="ppaction://hlinkfile"/>
              </a:rPr>
              <a:t>example 4</a:t>
            </a:r>
            <a:endParaRPr lang="en-US" sz="1600" dirty="0" smtClean="0">
              <a:latin typeface="Comic Sans MS" pitchFamily="66" charset="0"/>
            </a:endParaRPr>
          </a:p>
          <a:p>
            <a:pPr marL="1444625" lvl="3" indent="-293688" eaLnBrk="1" hangingPunct="1"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marL="692150" lvl="1" indent="-347663" eaLnBrk="1" hangingPunct="1">
              <a:defRPr/>
            </a:pP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420CC7-EF2E-4187-9026-53B36A0401DE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smtClean="0">
                <a:latin typeface="Comic Sans MS" panose="030F0702030302020204" pitchFamily="66" charset="0"/>
              </a:rPr>
              <a:t>Graded Assignments in INET MR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sz="2400" smtClean="0">
                <a:latin typeface="Comic Sans MS" panose="030F0702030302020204" pitchFamily="66" charset="0"/>
                <a:hlinkClick r:id="rId2" action="ppaction://hlinkfile"/>
              </a:rPr>
              <a:t>GA 1: Seconday Sources Assignment</a:t>
            </a:r>
            <a:endParaRPr lang="en-US" altLang="en-US" sz="2400" smtClean="0">
              <a:latin typeface="Comic Sans MS" panose="030F0702030302020204" pitchFamily="66" charset="0"/>
            </a:endParaRPr>
          </a:p>
          <a:p>
            <a:pPr lvl="2" eaLnBrk="1" hangingPunct="1"/>
            <a:r>
              <a:rPr lang="en-US" altLang="en-US" sz="2000" smtClean="0">
                <a:latin typeface="Comic Sans MS" panose="030F0702030302020204" pitchFamily="66" charset="0"/>
              </a:rPr>
              <a:t>Worth 5% of semester. </a:t>
            </a:r>
          </a:p>
          <a:p>
            <a:pPr lvl="3" eaLnBrk="1" hangingPunct="1"/>
            <a:r>
              <a:rPr lang="en-US" altLang="en-US" sz="1800" smtClean="0">
                <a:latin typeface="Comic Sans MS" panose="030F0702030302020204" pitchFamily="66" charset="0"/>
              </a:rPr>
              <a:t>Online search for GA 3: design a survey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latin typeface="Comic Sans MS" panose="030F0702030302020204" pitchFamily="66" charset="0"/>
                <a:hlinkClick r:id="rId3" action="ppaction://hlinkfile"/>
              </a:rPr>
              <a:t>GA 2: Design and Implement an Online Survey</a:t>
            </a:r>
            <a:endParaRPr lang="en-US" altLang="en-US" sz="2400" smtClean="0">
              <a:latin typeface="Comic Sans MS" panose="030F0702030302020204" pitchFamily="66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Finalize objectives and design the survey to specs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Worth 10% of semester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Individual assignment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Comic Sans MS" panose="030F0702030302020204" pitchFamily="66" charset="0"/>
                <a:hlinkClick r:id="rId4" action="ppaction://hlinkfile"/>
              </a:rPr>
              <a:t>Qualtrics Tutorial</a:t>
            </a:r>
            <a:endParaRPr lang="en-US" altLang="en-US" sz="2000" smtClean="0">
              <a:latin typeface="Comic Sans MS" panose="030F0702030302020204" pitchFamily="66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Client chat session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Finalize objectives and design the survey to specs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>
                <a:latin typeface="Comic Sans MS" panose="030F0702030302020204" pitchFamily="66" charset="0"/>
              </a:rPr>
              <a:t>Implement survey on UNT Qualtrics</a:t>
            </a:r>
          </a:p>
          <a:p>
            <a:pPr lvl="1" eaLnBrk="1" hangingPunct="1"/>
            <a:endParaRPr lang="en-US" altLang="en-US" sz="2600" smtClean="0">
              <a:latin typeface="Comic Sans MS" panose="030F0702030302020204" pitchFamily="66" charset="0"/>
            </a:endParaRPr>
          </a:p>
          <a:p>
            <a:pPr lvl="1" eaLnBrk="1" hangingPunct="1"/>
            <a:endParaRPr lang="en-US" altLang="en-US" smtClean="0">
              <a:latin typeface="Comic Sans MS" panose="030F0702030302020204" pitchFamily="66" charset="0"/>
            </a:endParaRPr>
          </a:p>
        </p:txBody>
      </p:sp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2013 © GG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000">
                <a:solidFill>
                  <a:schemeClr val="tx2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2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209373D-D54A-4B2B-98A2-6BB136FBC5E8}" type="slidenum">
              <a:rPr lang="en-US" altLang="en-US" sz="12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2367</TotalTime>
  <Words>790</Words>
  <Application>Microsoft Office PowerPoint</Application>
  <PresentationFormat>On-screen Show (4:3)</PresentationFormat>
  <Paragraphs>162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Tahoma</vt:lpstr>
      <vt:lpstr>Arial</vt:lpstr>
      <vt:lpstr>Comic Sans MS</vt:lpstr>
      <vt:lpstr>Wingdings</vt:lpstr>
      <vt:lpstr>Office Theme</vt:lpstr>
      <vt:lpstr>Teaching Marketing Research Online</vt:lpstr>
      <vt:lpstr>Objectives of this Presentation</vt:lpstr>
      <vt:lpstr>Teaching Marketing Research via the INET</vt:lpstr>
      <vt:lpstr>Teaching Marketing Research via the INET</vt:lpstr>
      <vt:lpstr>Teaching MR via INET: the Objectives</vt:lpstr>
      <vt:lpstr>Teaching MR via the INET: the Modules</vt:lpstr>
      <vt:lpstr>Teaching MR via the INET: the Modules</vt:lpstr>
      <vt:lpstr>Special Resources</vt:lpstr>
      <vt:lpstr>Graded Assignments in INET MR</vt:lpstr>
      <vt:lpstr>Graded Assignments in INET MR</vt:lpstr>
      <vt:lpstr>Graded Assignments in INET MR</vt:lpstr>
      <vt:lpstr>Graded Assignments in INET MR</vt:lpstr>
      <vt:lpstr>Student Feedback on INET MR</vt:lpstr>
    </vt:vector>
  </TitlesOfParts>
  <Manager/>
  <Company>University of North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Internet-delivered Marketing Research</dc:title>
  <dc:subject/>
  <dc:creator>Ganesh</dc:creator>
  <cp:keywords/>
  <dc:description/>
  <cp:lastModifiedBy>Ganesh, Gopala</cp:lastModifiedBy>
  <cp:revision>195</cp:revision>
  <dcterms:created xsi:type="dcterms:W3CDTF">2006-04-08T14:32:04Z</dcterms:created>
  <dcterms:modified xsi:type="dcterms:W3CDTF">2019-01-08T17:44:23Z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TC100690451033</vt:lpwstr>
  </property>
</Properties>
</file>